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66" r:id="rId2"/>
    <p:sldId id="305" r:id="rId3"/>
    <p:sldId id="297" r:id="rId4"/>
    <p:sldId id="272" r:id="rId5"/>
    <p:sldId id="277" r:id="rId6"/>
    <p:sldId id="274" r:id="rId7"/>
    <p:sldId id="275" r:id="rId8"/>
    <p:sldId id="276" r:id="rId9"/>
    <p:sldId id="278" r:id="rId10"/>
    <p:sldId id="281" r:id="rId11"/>
    <p:sldId id="282" r:id="rId12"/>
    <p:sldId id="273" r:id="rId13"/>
    <p:sldId id="283" r:id="rId14"/>
    <p:sldId id="284" r:id="rId15"/>
    <p:sldId id="287" r:id="rId16"/>
    <p:sldId id="285" r:id="rId17"/>
    <p:sldId id="286" r:id="rId18"/>
    <p:sldId id="288" r:id="rId19"/>
    <p:sldId id="307" r:id="rId20"/>
    <p:sldId id="302" r:id="rId21"/>
    <p:sldId id="280" r:id="rId22"/>
    <p:sldId id="279" r:id="rId23"/>
    <p:sldId id="306" r:id="rId24"/>
  </p:sldIdLst>
  <p:sldSz cx="146304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BAAC"/>
    <a:srgbClr val="1C626D"/>
    <a:srgbClr val="3D1F1F"/>
    <a:srgbClr val="FD5000"/>
    <a:srgbClr val="1B616D"/>
    <a:srgbClr val="FECC67"/>
    <a:srgbClr val="BB9D80"/>
    <a:srgbClr val="F7C264"/>
    <a:srgbClr val="E57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8"/>
    <p:restoredTop sz="88124" autoAdjust="0"/>
  </p:normalViewPr>
  <p:slideViewPr>
    <p:cSldViewPr snapToGrid="0" snapToObjects="1">
      <p:cViewPr varScale="1">
        <p:scale>
          <a:sx n="84" d="100"/>
          <a:sy n="84" d="100"/>
        </p:scale>
        <p:origin x="10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9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0E19A0D-C3FE-A743-A6D3-9196D4D3FC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34D5FF-EE96-384A-AFCF-4C75389051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E594D-656A-3345-B70E-1FEABD17324C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3AD040-F7D8-1347-983F-ED8E2AF499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242DB2-9322-634F-9F24-CDF7D4CC23B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AF6B2-7383-4148-9E63-7476907A7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75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0CE2D-7BD2-BD44-98F3-AACF4F3AD5C7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8B51E-562B-4841-8A96-BF7FC462B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84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Payment requests should be the exception, not the norm.</a:t>
            </a:r>
          </a:p>
          <a:p>
            <a:r>
              <a:rPr lang="en-US" dirty="0"/>
              <a:t>Best practice is to issue a PO, so that the department has the funds already encumbered, as well as proof of pricing before goods/services are rendered.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98B51E-562B-4841-8A96-BF7FC462BB8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2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98B51E-562B-4841-8A96-BF7FC462BB8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78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98B51E-562B-4841-8A96-BF7FC462BB8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79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98B51E-562B-4841-8A96-BF7FC462BB8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669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98B51E-562B-4841-8A96-BF7FC462BB8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76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886779"/>
            <a:ext cx="10972800" cy="286512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6000" b="0" i="0">
                <a:latin typeface="Century Schoolbook" panose="020406040505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950019"/>
            <a:ext cx="10972800" cy="198691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774A-526E-0345-A8EB-763A23C7A763}" type="datetime1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957B82-D8B6-B845-BD21-64FD9B63C932}"/>
              </a:ext>
            </a:extLst>
          </p:cNvPr>
          <p:cNvSpPr/>
          <p:nvPr userDrawn="1"/>
        </p:nvSpPr>
        <p:spPr>
          <a:xfrm>
            <a:off x="0" y="6766560"/>
            <a:ext cx="14630400" cy="146304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92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9871B88-4804-F94B-BAED-6B464D43BA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71406" y="7089209"/>
            <a:ext cx="4287587" cy="81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027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AB86FE4-77B8-DB49-A035-F2FF9FD3656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842738" cy="8229600"/>
          </a:xfrm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59AD495-A9F4-4043-B216-377B18C889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2763" y="476250"/>
            <a:ext cx="6205537" cy="125095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9" name="Text Placeholder 34">
            <a:extLst>
              <a:ext uri="{FF2B5EF4-FFF2-40B4-BE49-F238E27FC236}">
                <a16:creationId xmlns:a16="http://schemas.microsoft.com/office/drawing/2014/main" id="{2EBC1DD4-1184-4942-89E8-6134B1F7DC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32763" y="1978613"/>
            <a:ext cx="620553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5AF6553-4C28-1A42-A4EE-CDAE23DC49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166" t="41709" r="13278" b="42240"/>
          <a:stretch/>
        </p:blipFill>
        <p:spPr>
          <a:xfrm>
            <a:off x="10739912" y="6917195"/>
            <a:ext cx="3890488" cy="1055582"/>
          </a:xfrm>
          <a:prstGeom prst="rect">
            <a:avLst/>
          </a:prstGeom>
        </p:spPr>
      </p:pic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84664D12-5B86-DAE9-C9ED-FE51E82F5D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2763" y="447951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48DF0-5B52-A095-B3C8-FDDF68C75711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6EDC4830-5C52-B747-B03E-05DC02C8920F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BD2FA-7AB6-51BB-A4D4-3411DD98F4F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8EF26-B572-50B3-93AE-6379074CA2B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54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0EB52919-C057-F041-8E7A-23468C2A88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842738" cy="8229600"/>
          </a:xfrm>
          <a:noFill/>
        </p:spPr>
        <p:txBody>
          <a:bodyPr/>
          <a:lstStyle/>
          <a:p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8509350-298D-9041-AE8F-870E14E517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2090" b="32090"/>
          <a:stretch/>
        </p:blipFill>
        <p:spPr>
          <a:xfrm>
            <a:off x="11060762" y="6459761"/>
            <a:ext cx="5033263" cy="233317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E932CF6B-EF3C-6842-4647-472CC73D76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2763" y="476250"/>
            <a:ext cx="6205537" cy="125095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6" name="Text Placeholder 34">
            <a:extLst>
              <a:ext uri="{FF2B5EF4-FFF2-40B4-BE49-F238E27FC236}">
                <a16:creationId xmlns:a16="http://schemas.microsoft.com/office/drawing/2014/main" id="{21D3B11B-E68D-ADAE-DA23-4267A53F92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32763" y="1978613"/>
            <a:ext cx="620553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69F89C6-F9F7-DF05-95FE-184E266F92B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2763" y="447951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4996E181-3427-053B-9900-C5F68AB2FEAC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778F615E-0323-A641-940E-E74CFC29F32E}" type="datetime1">
              <a:rPr lang="en-US" smtClean="0"/>
              <a:t>2/29/2024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EF7F4AE-4392-705F-F451-822DF10B6A01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1AB1432-3E7B-AC3A-DC64-6E8DA6592319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96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9F422FE-92AE-B843-8C2B-3D83E7593FA6}"/>
              </a:ext>
            </a:extLst>
          </p:cNvPr>
          <p:cNvSpPr/>
          <p:nvPr userDrawn="1"/>
        </p:nvSpPr>
        <p:spPr>
          <a:xfrm rot="16200000">
            <a:off x="7153279" y="714045"/>
            <a:ext cx="11391902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14000" b="0" i="0" cap="none" spc="0" dirty="0">
                <a:ln w="10160">
                  <a:solidFill>
                    <a:srgbClr val="80BAAC">
                      <a:alpha val="50000"/>
                    </a:srgbClr>
                  </a:solidFill>
                  <a:prstDash val="solid"/>
                </a:ln>
                <a:noFill/>
                <a:effectLst/>
                <a:latin typeface="Century Schoolbook" panose="02040604050505020304" pitchFamily="18" charset="0"/>
              </a:rPr>
              <a:t>CULTURE OF BELONG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1CBE170-D528-DD75-0723-2713EAAFC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34">
            <a:extLst>
              <a:ext uri="{FF2B5EF4-FFF2-40B4-BE49-F238E27FC236}">
                <a16:creationId xmlns:a16="http://schemas.microsoft.com/office/drawing/2014/main" id="{30B4295A-17FD-234E-87B1-6D134AEE454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D594960-7EBC-D5EB-5BBE-985E13C3E20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4BB7171-AA75-DB8D-3A5B-3AF7C342BBC6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C091F686-1846-9A44-B7DC-57C2B49F0010}" type="datetime1">
              <a:rPr lang="en-US" smtClean="0"/>
              <a:t>2/29/2024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62CB55DD-D800-4922-9BAA-2F45379C30E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C76C8E0-9B00-5C5D-B4A0-96112247217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82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D45140-63E7-1C4D-B607-8D75536F7A71}"/>
              </a:ext>
            </a:extLst>
          </p:cNvPr>
          <p:cNvSpPr/>
          <p:nvPr userDrawn="1"/>
        </p:nvSpPr>
        <p:spPr>
          <a:xfrm rot="16200000">
            <a:off x="7153279" y="714045"/>
            <a:ext cx="11391902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14000" b="0" i="0" cap="none" spc="0" dirty="0">
                <a:ln w="10160">
                  <a:solidFill>
                    <a:srgbClr val="FD5000">
                      <a:alpha val="50000"/>
                    </a:srgbClr>
                  </a:solidFill>
                  <a:prstDash val="solid"/>
                </a:ln>
                <a:noFill/>
                <a:effectLst/>
                <a:latin typeface="Century Schoolbook" panose="02040604050505020304" pitchFamily="18" charset="0"/>
              </a:rPr>
              <a:t>TELLING OUR STORY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896838-5A0C-B499-5248-8F48341C1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D3F3357E-1CB1-1212-B79A-7B8094C08D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F2F9116-00BE-1724-139A-1EA1CB8413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C5A37E2-8750-6D27-4056-2EE60316B516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22DED505-C8FB-C34D-83B0-44D4C8098976}" type="datetime1">
              <a:rPr lang="en-US" smtClean="0"/>
              <a:t>2/29/2024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D78FC03-39A7-85EF-4C1D-70CD8ADF1853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761790C-D428-4970-7716-DD91BAF8D01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54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EF714D9-8F07-C448-9B25-1883F059C92F}"/>
              </a:ext>
            </a:extLst>
          </p:cNvPr>
          <p:cNvSpPr/>
          <p:nvPr userDrawn="1"/>
        </p:nvSpPr>
        <p:spPr>
          <a:xfrm rot="16200000">
            <a:off x="-6829420" y="686363"/>
            <a:ext cx="14973303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14000" b="0" i="0" cap="none" spc="0" dirty="0">
                <a:ln w="10160">
                  <a:solidFill>
                    <a:srgbClr val="80BAAC">
                      <a:alpha val="50000"/>
                    </a:srgbClr>
                  </a:solidFill>
                  <a:prstDash val="solid"/>
                </a:ln>
                <a:noFill/>
                <a:effectLst/>
                <a:latin typeface="Century Schoolbook" panose="02040604050505020304" pitchFamily="18" charset="0"/>
              </a:rPr>
              <a:t>OUR STORY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46AF0D-49A0-7425-6243-3D8E96709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360E096B-9F50-A5C0-EFA2-49C0518C602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2EAA7494-6110-F732-FCB0-1E1116C0336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A7FABEDD-39B3-939B-DC51-DF22100ABE13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2070B2EE-4DBD-0349-84E4-9C4C7F971ED2}" type="datetime1">
              <a:rPr lang="en-US" smtClean="0"/>
              <a:t>2/29/2024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88F1667-A476-8C27-2558-69154A884A51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E94C681-E7E4-D282-F2EF-3E87F2346B1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859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509C2E6-07C9-D14C-8391-629D33F562D0}"/>
              </a:ext>
            </a:extLst>
          </p:cNvPr>
          <p:cNvSpPr/>
          <p:nvPr userDrawn="1"/>
        </p:nvSpPr>
        <p:spPr>
          <a:xfrm rot="16200000">
            <a:off x="7153279" y="714045"/>
            <a:ext cx="11391902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14000" b="0" i="0" cap="none" spc="0" dirty="0">
                <a:ln w="10160">
                  <a:solidFill>
                    <a:srgbClr val="80BAAC">
                      <a:alpha val="50000"/>
                    </a:srgbClr>
                  </a:solidFill>
                  <a:prstDash val="solid"/>
                </a:ln>
                <a:noFill/>
                <a:effectLst/>
                <a:latin typeface="Century Schoolbook" panose="02040604050505020304" pitchFamily="18" charset="0"/>
              </a:rPr>
              <a:t>TELLING OUR STORY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45ADC9-39F5-ACC0-7129-BA3C6AB6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27C90BA1-E43E-C6BE-F9B9-F31BD7B77EA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A4E20E36-E845-65C7-DAC4-07A23DDE11C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6A9008A-17A0-9E43-A530-C288744E45D9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441F4948-7B2D-DD4A-AA73-1D00A6CAAE96}" type="datetime1">
              <a:rPr lang="en-US" smtClean="0"/>
              <a:t>2/29/2024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FF15E7E-DC76-DEE1-B915-1DF5A1EFBD4E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D1A0080-611C-1225-C5D1-D0A81AD3DFF1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91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45A04D3-2B05-ED43-88BB-C8E980B62226}"/>
              </a:ext>
            </a:extLst>
          </p:cNvPr>
          <p:cNvSpPr/>
          <p:nvPr userDrawn="1"/>
        </p:nvSpPr>
        <p:spPr>
          <a:xfrm rot="16200000">
            <a:off x="7153279" y="714045"/>
            <a:ext cx="11391902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sz="14000" b="0" i="0" cap="none" spc="0" dirty="0">
                <a:ln w="10160">
                  <a:solidFill>
                    <a:srgbClr val="1B616D">
                      <a:alpha val="50000"/>
                    </a:srgbClr>
                  </a:solidFill>
                  <a:prstDash val="solid"/>
                </a:ln>
                <a:noFill/>
                <a:effectLst/>
                <a:latin typeface="Century Schoolbook" panose="02040604050505020304" pitchFamily="18" charset="0"/>
              </a:rPr>
              <a:t>CULTURE OF BELONG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DBE571-25F9-964C-7FA6-73294629E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CBF1DE99-E12F-9788-4F92-22B264D2AB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51C10A81-F10B-A96C-E573-7D0219DD1DD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B289815-C025-C28D-A7FA-7874561F6A6D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321DFC99-5727-804F-BEE2-D5EA20C00892}" type="datetime1">
              <a:rPr lang="en-US" smtClean="0"/>
              <a:t>2/29/2024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3DB1365-6338-B168-2904-52304AA1F85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71630DF-61D3-ACDC-5F99-E55F7722EC22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59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52D684A-1157-884C-A598-FF2EE6E7EF57}"/>
              </a:ext>
            </a:extLst>
          </p:cNvPr>
          <p:cNvSpPr/>
          <p:nvPr userDrawn="1"/>
        </p:nvSpPr>
        <p:spPr>
          <a:xfrm>
            <a:off x="0" y="6766560"/>
            <a:ext cx="14630400" cy="146304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92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4DD8F7-A8B1-1C46-A6D8-9001B673CC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36973" y="7089209"/>
            <a:ext cx="4287587" cy="81841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DEF4BD-6823-F748-37CF-ED0A23903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40D72FF7-F14E-69E6-0043-A13DC16819A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900E4428-7C76-4309-E6D2-C1106C1E63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FF144358-3EE0-2819-A31B-09D79201E15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430C995B-E971-6B40-BF02-B81791CA14BD}" type="datetime1">
              <a:rPr lang="en-US" smtClean="0"/>
              <a:t>2/29/2024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BC81A9B-FEF1-2B27-71B8-DE1FBFF9864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49DE1F7-0531-AEA7-2706-17D4874CE49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608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174E25B-6182-4C44-8E22-52A0A36BE48B}"/>
              </a:ext>
            </a:extLst>
          </p:cNvPr>
          <p:cNvSpPr/>
          <p:nvPr userDrawn="1"/>
        </p:nvSpPr>
        <p:spPr>
          <a:xfrm>
            <a:off x="13250779" y="0"/>
            <a:ext cx="1379621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F27BD3-864B-4343-B205-B2105655F728}"/>
              </a:ext>
            </a:extLst>
          </p:cNvPr>
          <p:cNvCxnSpPr/>
          <p:nvPr userDrawn="1"/>
        </p:nvCxnSpPr>
        <p:spPr>
          <a:xfrm flipH="1">
            <a:off x="985732" y="6141961"/>
            <a:ext cx="457200" cy="0"/>
          </a:xfrm>
          <a:prstGeom prst="line">
            <a:avLst/>
          </a:prstGeom>
          <a:ln w="38100">
            <a:solidFill>
              <a:srgbClr val="F7C2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562C38-CE9A-0441-9A63-1E587B95578C}"/>
              </a:ext>
            </a:extLst>
          </p:cNvPr>
          <p:cNvCxnSpPr/>
          <p:nvPr userDrawn="1"/>
        </p:nvCxnSpPr>
        <p:spPr>
          <a:xfrm>
            <a:off x="1005840" y="6141961"/>
            <a:ext cx="0" cy="1370178"/>
          </a:xfrm>
          <a:prstGeom prst="line">
            <a:avLst/>
          </a:prstGeom>
          <a:ln w="38100">
            <a:solidFill>
              <a:srgbClr val="F7C2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5093C46-E721-934B-BC0B-9DFB5B385168}"/>
              </a:ext>
            </a:extLst>
          </p:cNvPr>
          <p:cNvCxnSpPr/>
          <p:nvPr userDrawn="1"/>
        </p:nvCxnSpPr>
        <p:spPr>
          <a:xfrm flipH="1">
            <a:off x="985732" y="7512139"/>
            <a:ext cx="457200" cy="0"/>
          </a:xfrm>
          <a:prstGeom prst="line">
            <a:avLst/>
          </a:prstGeom>
          <a:ln w="38100">
            <a:solidFill>
              <a:srgbClr val="F7C2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24869D5B-A929-824F-8C7A-7D4F8B38992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4331" y="6368932"/>
            <a:ext cx="12035891" cy="915007"/>
          </a:xfrm>
        </p:spPr>
        <p:txBody>
          <a:bodyPr>
            <a:normAutofit/>
          </a:bodyPr>
          <a:lstStyle>
            <a:lvl1pPr marL="0" indent="0">
              <a:buNone/>
              <a:defRPr sz="2800" b="0" i="0">
                <a:latin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EDIT MASTER</a:t>
            </a:r>
          </a:p>
          <a:p>
            <a:pPr lvl="0"/>
            <a:r>
              <a:rPr lang="en-US" dirty="0"/>
              <a:t>CONTENT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8FA1C-25F9-AF8D-9AFF-419244E16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902A2514-F2A6-33EE-F2EC-3F28F095BFC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70DB0-A6E2-6B27-F2D0-D62B6C56CDB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E4D7528-02D0-DB46-9783-E876D3F73FA4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DDC79-7DFA-AD1C-7256-48E9744BD56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4C504-B4A0-5357-D69A-5ADC6693AF2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059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174E25B-6182-4C44-8E22-52A0A36BE48B}"/>
              </a:ext>
            </a:extLst>
          </p:cNvPr>
          <p:cNvSpPr/>
          <p:nvPr userDrawn="1"/>
        </p:nvSpPr>
        <p:spPr>
          <a:xfrm>
            <a:off x="13250779" y="0"/>
            <a:ext cx="1379621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F27BD3-864B-4343-B205-B2105655F728}"/>
              </a:ext>
            </a:extLst>
          </p:cNvPr>
          <p:cNvCxnSpPr/>
          <p:nvPr userDrawn="1"/>
        </p:nvCxnSpPr>
        <p:spPr>
          <a:xfrm flipH="1">
            <a:off x="985732" y="6141961"/>
            <a:ext cx="457200" cy="0"/>
          </a:xfrm>
          <a:prstGeom prst="line">
            <a:avLst/>
          </a:prstGeom>
          <a:ln w="38100">
            <a:solidFill>
              <a:srgbClr val="80BA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562C38-CE9A-0441-9A63-1E587B95578C}"/>
              </a:ext>
            </a:extLst>
          </p:cNvPr>
          <p:cNvCxnSpPr/>
          <p:nvPr userDrawn="1"/>
        </p:nvCxnSpPr>
        <p:spPr>
          <a:xfrm>
            <a:off x="1005840" y="6141961"/>
            <a:ext cx="0" cy="1370178"/>
          </a:xfrm>
          <a:prstGeom prst="line">
            <a:avLst/>
          </a:prstGeom>
          <a:ln w="38100">
            <a:solidFill>
              <a:srgbClr val="80BA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5093C46-E721-934B-BC0B-9DFB5B385168}"/>
              </a:ext>
            </a:extLst>
          </p:cNvPr>
          <p:cNvCxnSpPr/>
          <p:nvPr userDrawn="1"/>
        </p:nvCxnSpPr>
        <p:spPr>
          <a:xfrm flipH="1">
            <a:off x="985732" y="7512139"/>
            <a:ext cx="457200" cy="0"/>
          </a:xfrm>
          <a:prstGeom prst="line">
            <a:avLst/>
          </a:prstGeom>
          <a:ln w="38100">
            <a:solidFill>
              <a:srgbClr val="80BA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1C0FE942-0048-4B49-8239-777A45AA39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4331" y="6368932"/>
            <a:ext cx="12035883" cy="915007"/>
          </a:xfrm>
        </p:spPr>
        <p:txBody>
          <a:bodyPr>
            <a:normAutofit/>
          </a:bodyPr>
          <a:lstStyle>
            <a:lvl1pPr marL="0" indent="0">
              <a:buNone/>
              <a:defRPr sz="2800" b="0" i="0">
                <a:latin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EDIT MASTER</a:t>
            </a:r>
          </a:p>
          <a:p>
            <a:pPr lvl="0"/>
            <a:r>
              <a:rPr lang="en-US" dirty="0"/>
              <a:t>CONTENT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9A6BA4-6964-C9BB-5514-E2DA6BDDA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ED1A7D8E-1213-2C82-A252-55894CA4368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2CC97-2FEA-AF31-17D6-12E3B268F709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68356F16-588E-3C41-AFBF-CD7AD4A4D65D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58454-5D0E-1AEA-B7EA-0011367BB5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86FAB-0D23-20A2-50BB-D1FE898C84C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13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B957B82-D8B6-B845-BD21-64FD9B63C932}"/>
              </a:ext>
            </a:extLst>
          </p:cNvPr>
          <p:cNvSpPr/>
          <p:nvPr userDrawn="1"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92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886779"/>
            <a:ext cx="10972800" cy="286512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6000" b="0" i="0">
                <a:solidFill>
                  <a:schemeClr val="bg1"/>
                </a:solidFill>
                <a:latin typeface="Century Schoolbook" panose="020406040505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950019"/>
            <a:ext cx="10972800" cy="198691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E8FC-26AE-D74A-857E-1E8BA98B77BD}" type="datetime1">
              <a:rPr lang="en-US" smtClean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9871B88-4804-F94B-BAED-6B464D43BA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71406" y="7089209"/>
            <a:ext cx="4287587" cy="81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220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174E25B-6182-4C44-8E22-52A0A36BE48B}"/>
              </a:ext>
            </a:extLst>
          </p:cNvPr>
          <p:cNvSpPr/>
          <p:nvPr userDrawn="1"/>
        </p:nvSpPr>
        <p:spPr>
          <a:xfrm>
            <a:off x="13250779" y="0"/>
            <a:ext cx="1379621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F27BD3-864B-4343-B205-B2105655F728}"/>
              </a:ext>
            </a:extLst>
          </p:cNvPr>
          <p:cNvCxnSpPr/>
          <p:nvPr userDrawn="1"/>
        </p:nvCxnSpPr>
        <p:spPr>
          <a:xfrm flipH="1">
            <a:off x="985732" y="6141961"/>
            <a:ext cx="457200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562C38-CE9A-0441-9A63-1E587B95578C}"/>
              </a:ext>
            </a:extLst>
          </p:cNvPr>
          <p:cNvCxnSpPr/>
          <p:nvPr userDrawn="1"/>
        </p:nvCxnSpPr>
        <p:spPr>
          <a:xfrm>
            <a:off x="1005840" y="6141961"/>
            <a:ext cx="0" cy="1370178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5093C46-E721-934B-BC0B-9DFB5B385168}"/>
              </a:ext>
            </a:extLst>
          </p:cNvPr>
          <p:cNvCxnSpPr/>
          <p:nvPr userDrawn="1"/>
        </p:nvCxnSpPr>
        <p:spPr>
          <a:xfrm flipH="1">
            <a:off x="985732" y="7512139"/>
            <a:ext cx="457200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97FCA027-DC6C-0C40-8787-482C7BAB5D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4331" y="6368932"/>
            <a:ext cx="12035893" cy="915007"/>
          </a:xfrm>
        </p:spPr>
        <p:txBody>
          <a:bodyPr>
            <a:normAutofit/>
          </a:bodyPr>
          <a:lstStyle>
            <a:lvl1pPr marL="0" indent="0">
              <a:buNone/>
              <a:defRPr sz="2800" b="0" i="0">
                <a:latin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EDIT MASTER</a:t>
            </a:r>
          </a:p>
          <a:p>
            <a:pPr lvl="0"/>
            <a:r>
              <a:rPr lang="en-US" dirty="0"/>
              <a:t>CONTENT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6A8C28-CCEA-D97B-B288-C2A6C56B2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98425CE6-E451-A6BE-8934-FF0C36EC6D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5012A-57BE-5E36-9B31-1C42B19CE3B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6D82086F-3AC7-0F49-A597-E61B596AB2BF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F2B07-132D-0649-7F6A-610712D65DD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967D0-79AF-0A23-2422-1B49BD0811A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18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174E25B-6182-4C44-8E22-52A0A36BE48B}"/>
              </a:ext>
            </a:extLst>
          </p:cNvPr>
          <p:cNvSpPr/>
          <p:nvPr userDrawn="1"/>
        </p:nvSpPr>
        <p:spPr>
          <a:xfrm>
            <a:off x="13250779" y="0"/>
            <a:ext cx="1379621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F27BD3-864B-4343-B205-B2105655F728}"/>
              </a:ext>
            </a:extLst>
          </p:cNvPr>
          <p:cNvCxnSpPr/>
          <p:nvPr userDrawn="1"/>
        </p:nvCxnSpPr>
        <p:spPr>
          <a:xfrm flipH="1">
            <a:off x="985732" y="6141961"/>
            <a:ext cx="457200" cy="0"/>
          </a:xfrm>
          <a:prstGeom prst="line">
            <a:avLst/>
          </a:prstGeom>
          <a:ln w="38100">
            <a:solidFill>
              <a:srgbClr val="FD5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562C38-CE9A-0441-9A63-1E587B95578C}"/>
              </a:ext>
            </a:extLst>
          </p:cNvPr>
          <p:cNvCxnSpPr/>
          <p:nvPr userDrawn="1"/>
        </p:nvCxnSpPr>
        <p:spPr>
          <a:xfrm>
            <a:off x="1005840" y="6141961"/>
            <a:ext cx="0" cy="1370178"/>
          </a:xfrm>
          <a:prstGeom prst="line">
            <a:avLst/>
          </a:prstGeom>
          <a:ln w="38100">
            <a:solidFill>
              <a:srgbClr val="FD5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5093C46-E721-934B-BC0B-9DFB5B385168}"/>
              </a:ext>
            </a:extLst>
          </p:cNvPr>
          <p:cNvCxnSpPr/>
          <p:nvPr userDrawn="1"/>
        </p:nvCxnSpPr>
        <p:spPr>
          <a:xfrm flipH="1">
            <a:off x="985732" y="7512139"/>
            <a:ext cx="457200" cy="0"/>
          </a:xfrm>
          <a:prstGeom prst="line">
            <a:avLst/>
          </a:prstGeom>
          <a:ln w="38100">
            <a:solidFill>
              <a:srgbClr val="FD5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97FCA027-DC6C-0C40-8787-482C7BAB5D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4331" y="6368932"/>
            <a:ext cx="12035875" cy="915007"/>
          </a:xfrm>
        </p:spPr>
        <p:txBody>
          <a:bodyPr>
            <a:normAutofit/>
          </a:bodyPr>
          <a:lstStyle>
            <a:lvl1pPr marL="0" indent="0">
              <a:buNone/>
              <a:defRPr sz="2800" b="0" i="0">
                <a:latin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EDIT MASTER</a:t>
            </a:r>
          </a:p>
          <a:p>
            <a:pPr lvl="0"/>
            <a:r>
              <a:rPr lang="en-US" dirty="0"/>
              <a:t>CONTENT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178F3-ED42-A66C-A4ED-B9CFECD7D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B8FE3C29-201A-4B40-F869-91BFC09889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BC0F7-128D-3FC2-AD7B-A0EFDAF9FC8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3557C211-25AC-D54F-9A7D-6BB14FB5183F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8D3C4-D0FF-2465-A792-281E17216DB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94FD3-888F-84BB-DAC3-58B2D176967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85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174E25B-6182-4C44-8E22-52A0A36BE48B}"/>
              </a:ext>
            </a:extLst>
          </p:cNvPr>
          <p:cNvSpPr/>
          <p:nvPr userDrawn="1"/>
        </p:nvSpPr>
        <p:spPr>
          <a:xfrm>
            <a:off x="13250779" y="0"/>
            <a:ext cx="1379621" cy="8229600"/>
          </a:xfrm>
          <a:prstGeom prst="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F27BD3-864B-4343-B205-B2105655F728}"/>
              </a:ext>
            </a:extLst>
          </p:cNvPr>
          <p:cNvCxnSpPr/>
          <p:nvPr userDrawn="1"/>
        </p:nvCxnSpPr>
        <p:spPr>
          <a:xfrm flipH="1">
            <a:off x="985732" y="5903422"/>
            <a:ext cx="457200" cy="0"/>
          </a:xfrm>
          <a:prstGeom prst="line">
            <a:avLst/>
          </a:prstGeom>
          <a:ln w="38100">
            <a:solidFill>
              <a:srgbClr val="3D1F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C562C38-CE9A-0441-9A63-1E587B95578C}"/>
              </a:ext>
            </a:extLst>
          </p:cNvPr>
          <p:cNvCxnSpPr>
            <a:cxnSpLocks/>
          </p:cNvCxnSpPr>
          <p:nvPr userDrawn="1"/>
        </p:nvCxnSpPr>
        <p:spPr>
          <a:xfrm>
            <a:off x="1005840" y="5903422"/>
            <a:ext cx="0" cy="1839304"/>
          </a:xfrm>
          <a:prstGeom prst="line">
            <a:avLst/>
          </a:prstGeom>
          <a:ln w="38100">
            <a:solidFill>
              <a:srgbClr val="3D1F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5093C46-E721-934B-BC0B-9DFB5B385168}"/>
              </a:ext>
            </a:extLst>
          </p:cNvPr>
          <p:cNvCxnSpPr/>
          <p:nvPr userDrawn="1"/>
        </p:nvCxnSpPr>
        <p:spPr>
          <a:xfrm flipH="1">
            <a:off x="985732" y="7742726"/>
            <a:ext cx="457200" cy="0"/>
          </a:xfrm>
          <a:prstGeom prst="line">
            <a:avLst/>
          </a:prstGeom>
          <a:ln w="38100">
            <a:solidFill>
              <a:srgbClr val="3D1F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97FCA027-DC6C-0C40-8787-482C7BAB5DF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14336" y="6060941"/>
            <a:ext cx="12035893" cy="1524266"/>
          </a:xfrm>
        </p:spPr>
        <p:txBody>
          <a:bodyPr>
            <a:normAutofit/>
          </a:bodyPr>
          <a:lstStyle>
            <a:lvl1pPr marL="0" indent="0">
              <a:buNone/>
              <a:defRPr sz="2800" b="0" i="0">
                <a:latin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EDIT MASTER</a:t>
            </a:r>
          </a:p>
          <a:p>
            <a:pPr lvl="0"/>
            <a:r>
              <a:rPr lang="en-US" dirty="0"/>
              <a:t>CONTENT</a:t>
            </a:r>
          </a:p>
          <a:p>
            <a:pPr lvl="0"/>
            <a:r>
              <a:rPr lang="en-US" dirty="0"/>
              <a:t>CONTENT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AF3AB0-A40A-7FF8-BE59-EC0547327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34">
            <a:extLst>
              <a:ext uri="{FF2B5EF4-FFF2-40B4-BE49-F238E27FC236}">
                <a16:creationId xmlns:a16="http://schemas.microsoft.com/office/drawing/2014/main" id="{732FAE52-0A82-2118-02DF-2CA0479B401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8902C-9097-9AAB-0B09-05F57EB7A30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9C2A486C-AA70-2442-AD71-BB3A7A9701FB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03B20-4F7B-FB00-2FF4-0953CBF46F6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D0255-E13B-478E-B7DE-CF009644029A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9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A19402BC-FAE3-7F43-9528-6EDF6CDDD8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42500" y="0"/>
            <a:ext cx="4787900" cy="822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0">
            <a:extLst>
              <a:ext uri="{FF2B5EF4-FFF2-40B4-BE49-F238E27FC236}">
                <a16:creationId xmlns:a16="http://schemas.microsoft.com/office/drawing/2014/main" id="{100A7868-0FEE-BA4E-8BE6-F783A91D20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2946" y="1254416"/>
            <a:ext cx="8871286" cy="52888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0" i="0">
                <a:solidFill>
                  <a:srgbClr val="3D1F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Main header goes here</a:t>
            </a:r>
          </a:p>
        </p:txBody>
      </p:sp>
      <p:sp>
        <p:nvSpPr>
          <p:cNvPr id="20" name="Text Placeholder 34">
            <a:extLst>
              <a:ext uri="{FF2B5EF4-FFF2-40B4-BE49-F238E27FC236}">
                <a16:creationId xmlns:a16="http://schemas.microsoft.com/office/drawing/2014/main" id="{179C53A7-BC21-3A47-9419-00E8041B30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4374609"/>
            <a:ext cx="4903097" cy="2249488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2" name="Round Single Corner Rectangle 1">
            <a:extLst>
              <a:ext uri="{FF2B5EF4-FFF2-40B4-BE49-F238E27FC236}">
                <a16:creationId xmlns:a16="http://schemas.microsoft.com/office/drawing/2014/main" id="{0426CE14-B006-DD4C-8CAA-121381379D19}"/>
              </a:ext>
            </a:extLst>
          </p:cNvPr>
          <p:cNvSpPr/>
          <p:nvPr userDrawn="1"/>
        </p:nvSpPr>
        <p:spPr>
          <a:xfrm flipH="1">
            <a:off x="0" y="7200900"/>
            <a:ext cx="9842500" cy="1028700"/>
          </a:xfrm>
          <a:prstGeom prst="round1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27C7CB-78AE-9505-7494-F470900020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192484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87898DB-DB72-9798-5A06-E3B8077E1B55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9D3E178A-2C4E-4643-9296-B4D4D455B3B3}" type="datetime1">
              <a:rPr lang="en-US" smtClean="0"/>
              <a:t>2/29/2024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EC0015F-3D0C-5C32-F0D8-98C0657D78A6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6237636-F851-31C3-CE17-997914C64B1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4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A19402BC-FAE3-7F43-9528-6EDF6CDDD8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42500" y="0"/>
            <a:ext cx="4787900" cy="822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Round Single Corner Rectangle 20">
            <a:extLst>
              <a:ext uri="{FF2B5EF4-FFF2-40B4-BE49-F238E27FC236}">
                <a16:creationId xmlns:a16="http://schemas.microsoft.com/office/drawing/2014/main" id="{44019942-F12A-4940-8858-78744096FCF8}"/>
              </a:ext>
            </a:extLst>
          </p:cNvPr>
          <p:cNvSpPr/>
          <p:nvPr userDrawn="1"/>
        </p:nvSpPr>
        <p:spPr>
          <a:xfrm flipH="1">
            <a:off x="0" y="7200900"/>
            <a:ext cx="9842500" cy="1028700"/>
          </a:xfrm>
          <a:prstGeom prst="round1Rect">
            <a:avLst/>
          </a:prstGeom>
          <a:solidFill>
            <a:srgbClr val="3D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3299ED0F-9FB5-8285-888D-DB461E42663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2946" y="1254416"/>
            <a:ext cx="8871286" cy="52888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0" i="0">
                <a:solidFill>
                  <a:srgbClr val="3D1F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Main header goes here</a:t>
            </a:r>
          </a:p>
        </p:txBody>
      </p:sp>
      <p:sp>
        <p:nvSpPr>
          <p:cNvPr id="6" name="Text Placeholder 34">
            <a:extLst>
              <a:ext uri="{FF2B5EF4-FFF2-40B4-BE49-F238E27FC236}">
                <a16:creationId xmlns:a16="http://schemas.microsoft.com/office/drawing/2014/main" id="{BBFF118A-5E0A-A44F-DF6F-F36289CEB7A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4374609"/>
            <a:ext cx="4903097" cy="2249488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8110EAA-134E-8297-9760-DC62A79C7F3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192484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465B7917-93BB-F50E-10D9-F4AA070AC31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57C076A4-31ED-8047-8EDC-C22E01D2DF15}" type="datetime1">
              <a:rPr lang="en-US" smtClean="0"/>
              <a:t>2/29/2024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457B9F5-AF99-16D9-C358-43D0901555F8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5F37F4D-8758-1EF1-42CC-CBD272339A4B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89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A19402BC-FAE3-7F43-9528-6EDF6CDDD8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42500" y="0"/>
            <a:ext cx="4787900" cy="822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Round Single Corner Rectangle 20">
            <a:extLst>
              <a:ext uri="{FF2B5EF4-FFF2-40B4-BE49-F238E27FC236}">
                <a16:creationId xmlns:a16="http://schemas.microsoft.com/office/drawing/2014/main" id="{DBEA6F26-E16D-B249-9C08-E2B97DE80EEB}"/>
              </a:ext>
            </a:extLst>
          </p:cNvPr>
          <p:cNvSpPr/>
          <p:nvPr userDrawn="1"/>
        </p:nvSpPr>
        <p:spPr>
          <a:xfrm flipH="1">
            <a:off x="0" y="7200900"/>
            <a:ext cx="9842500" cy="1028700"/>
          </a:xfrm>
          <a:prstGeom prst="round1Rect">
            <a:avLst/>
          </a:prstGeom>
          <a:solidFill>
            <a:srgbClr val="80BA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6EA59649-5957-F6AF-AC5F-B04DE86B61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2946" y="1254416"/>
            <a:ext cx="8871286" cy="52888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0" i="0">
                <a:solidFill>
                  <a:srgbClr val="3D1F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Main header goes here</a:t>
            </a:r>
          </a:p>
        </p:txBody>
      </p:sp>
      <p:sp>
        <p:nvSpPr>
          <p:cNvPr id="6" name="Text Placeholder 34">
            <a:extLst>
              <a:ext uri="{FF2B5EF4-FFF2-40B4-BE49-F238E27FC236}">
                <a16:creationId xmlns:a16="http://schemas.microsoft.com/office/drawing/2014/main" id="{DDADDD66-5691-5D83-67CA-9E93A685514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4374609"/>
            <a:ext cx="4903097" cy="2249488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D400F52-F0FF-76E7-8F00-CAED3C4D659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192484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9CC83AF-A6C8-8419-BD19-B38FFE608FF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74DA890B-BD6B-0D4E-9590-D6923B7363D1}" type="datetime1">
              <a:rPr lang="en-US" smtClean="0"/>
              <a:t>2/29/2024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ED94D2-B5F1-4997-7AD1-43A7B90EEE9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A561DEF-6736-4C9D-A585-90D6719C6070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0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A19402BC-FAE3-7F43-9528-6EDF6CDDD8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842500" y="0"/>
            <a:ext cx="4787900" cy="822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Round Single Corner Rectangle 20">
            <a:extLst>
              <a:ext uri="{FF2B5EF4-FFF2-40B4-BE49-F238E27FC236}">
                <a16:creationId xmlns:a16="http://schemas.microsoft.com/office/drawing/2014/main" id="{B64BEE84-538F-A74C-92D9-D6B4E35CB1C4}"/>
              </a:ext>
            </a:extLst>
          </p:cNvPr>
          <p:cNvSpPr/>
          <p:nvPr userDrawn="1"/>
        </p:nvSpPr>
        <p:spPr>
          <a:xfrm flipH="1">
            <a:off x="0" y="7200900"/>
            <a:ext cx="9842500" cy="1028700"/>
          </a:xfrm>
          <a:prstGeom prst="round1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20">
            <a:extLst>
              <a:ext uri="{FF2B5EF4-FFF2-40B4-BE49-F238E27FC236}">
                <a16:creationId xmlns:a16="http://schemas.microsoft.com/office/drawing/2014/main" id="{162CDCDC-229A-B879-6BFB-5CF15ACE66F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2946" y="1254416"/>
            <a:ext cx="8871286" cy="52888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b="0" i="0">
                <a:solidFill>
                  <a:srgbClr val="3D1F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Main header goes here</a:t>
            </a:r>
          </a:p>
        </p:txBody>
      </p:sp>
      <p:sp>
        <p:nvSpPr>
          <p:cNvPr id="6" name="Text Placeholder 34">
            <a:extLst>
              <a:ext uri="{FF2B5EF4-FFF2-40B4-BE49-F238E27FC236}">
                <a16:creationId xmlns:a16="http://schemas.microsoft.com/office/drawing/2014/main" id="{FB14A26C-E5C7-FA98-CA5A-F445B8DF75F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4374609"/>
            <a:ext cx="4903097" cy="2249488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2CADE65-B411-1EA1-CF74-D833A06B33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1924844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9B23D61-5AED-9ECC-0B19-E1887441039C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8AC53528-10DC-6448-B613-74176CDE8E7F}" type="datetime1">
              <a:rPr lang="en-US" smtClean="0"/>
              <a:t>2/29/2024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6935D5C-3898-331E-D35C-9EF8BE712218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4395AFB-F404-7AFA-74BC-E39FAA06643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0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4">
            <a:extLst>
              <a:ext uri="{FF2B5EF4-FFF2-40B4-BE49-F238E27FC236}">
                <a16:creationId xmlns:a16="http://schemas.microsoft.com/office/drawing/2014/main" id="{8B584E81-1169-8E40-81D8-DF71DB988A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7821E0AA-1812-264C-8F48-97F463B3E191}"/>
              </a:ext>
            </a:extLst>
          </p:cNvPr>
          <p:cNvSpPr/>
          <p:nvPr userDrawn="1"/>
        </p:nvSpPr>
        <p:spPr>
          <a:xfrm>
            <a:off x="14058900" y="1542791"/>
            <a:ext cx="1587500" cy="5144017"/>
          </a:xfrm>
          <a:prstGeom prst="roundRect">
            <a:avLst/>
          </a:prstGeom>
          <a:solidFill>
            <a:srgbClr val="FD5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5C2914C-2E4F-B445-934C-DE77717FD7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560" t="48382" r="11668" b="48095"/>
          <a:stretch/>
        </p:blipFill>
        <p:spPr>
          <a:xfrm rot="5400000">
            <a:off x="11847582" y="3966856"/>
            <a:ext cx="5045027" cy="295886"/>
          </a:xfrm>
          <a:prstGeom prst="rect">
            <a:avLst/>
          </a:prstGeom>
        </p:spPr>
      </p:pic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DE6B71B1-2BAF-39EC-6BE7-E953CC5852C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7EA13F-99EC-6505-D74E-B968C54D9C5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EFD5471-2A59-194B-82AF-2F53FBB00A3E}" type="datetime1">
              <a:rPr lang="en-US" smtClean="0"/>
              <a:t>2/29/2024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FB09EB1-7D52-0138-DDA8-AA7FD31A5A2D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D95064A-8D34-0691-9DAF-36F3874C2B1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3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46423388-CE38-8C4A-81A3-D35ED9909CA9}"/>
              </a:ext>
            </a:extLst>
          </p:cNvPr>
          <p:cNvSpPr/>
          <p:nvPr userDrawn="1"/>
        </p:nvSpPr>
        <p:spPr>
          <a:xfrm>
            <a:off x="14058900" y="1542791"/>
            <a:ext cx="1587500" cy="5144017"/>
          </a:xfrm>
          <a:prstGeom prst="roundRect">
            <a:avLst/>
          </a:prstGeom>
          <a:solidFill>
            <a:srgbClr val="3D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277DEA7-C7F9-E741-AFCF-813E0F7FD4F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560" t="48382" r="11668" b="48095"/>
          <a:stretch/>
        </p:blipFill>
        <p:spPr>
          <a:xfrm rot="5400000">
            <a:off x="11847582" y="3966856"/>
            <a:ext cx="5045027" cy="295886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F820727-CE78-5FCB-6BFF-90A6DCCF9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34">
            <a:extLst>
              <a:ext uri="{FF2B5EF4-FFF2-40B4-BE49-F238E27FC236}">
                <a16:creationId xmlns:a16="http://schemas.microsoft.com/office/drawing/2014/main" id="{E50B2A09-3474-579D-A118-3FE726242AB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D546811D-4396-945A-6B9C-3F8E6329C3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6C022C28-B5EA-0D91-9A46-65DFEDC4D5B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185527BE-51D7-A54C-AA7C-E6A3D0DA02E2}" type="datetime1">
              <a:rPr lang="en-US" smtClean="0"/>
              <a:t>2/29/2024</a:t>
            </a:fld>
            <a:endParaRPr lang="en-US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D7A43D43-6C01-90FB-6FCD-56421F5168BE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F75948ED-0BE8-5C59-6716-000A108FDEA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0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60B0187-DCAE-7245-B097-0292207DAF3C}"/>
              </a:ext>
            </a:extLst>
          </p:cNvPr>
          <p:cNvSpPr/>
          <p:nvPr userDrawn="1"/>
        </p:nvSpPr>
        <p:spPr>
          <a:xfrm>
            <a:off x="14058900" y="1542791"/>
            <a:ext cx="1587500" cy="5144017"/>
          </a:xfrm>
          <a:prstGeom prst="roundRect">
            <a:avLst/>
          </a:prstGeom>
          <a:solidFill>
            <a:srgbClr val="1C62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A5EA6E8-3873-D848-861C-6CE5C8D5FA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0560" t="48382" r="11668" b="48095"/>
          <a:stretch/>
        </p:blipFill>
        <p:spPr>
          <a:xfrm rot="5400000">
            <a:off x="11847582" y="3966856"/>
            <a:ext cx="5045027" cy="295886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B685CB4-98CD-3216-602E-F88C143E3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3" y="476250"/>
            <a:ext cx="8245736" cy="93535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 b="0" i="0">
                <a:latin typeface="Century Schoolbook" panose="020406040505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4">
            <a:extLst>
              <a:ext uri="{FF2B5EF4-FFF2-40B4-BE49-F238E27FC236}">
                <a16:creationId xmlns:a16="http://schemas.microsoft.com/office/drawing/2014/main" id="{3600D5B2-98A8-830A-F7F5-5E5A12B0978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22363" y="1631409"/>
            <a:ext cx="4903097" cy="2249488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buClr>
                <a:srgbClr val="FD5000"/>
              </a:buClr>
              <a:buFont typeface="Courier New" panose="02070309020205020404" pitchFamily="49" charset="0"/>
              <a:buChar char="o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Bullet point copy goes here</a:t>
            </a:r>
          </a:p>
          <a:p>
            <a:pPr lvl="1"/>
            <a:r>
              <a:rPr lang="en-US" dirty="0"/>
              <a:t>Bullet point copy goes here</a:t>
            </a:r>
          </a:p>
          <a:p>
            <a:pPr lvl="2"/>
            <a:r>
              <a:rPr lang="en-US" dirty="0"/>
              <a:t>Bullet point copy goes here</a:t>
            </a:r>
          </a:p>
          <a:p>
            <a:pPr lvl="3"/>
            <a:r>
              <a:rPr lang="en-US" dirty="0"/>
              <a:t>Bullet point copy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36892F5F-4093-4173-7471-85B7F5EED33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21673" y="4100700"/>
            <a:ext cx="4903787" cy="2308225"/>
          </a:xfrm>
        </p:spPr>
        <p:txBody>
          <a:bodyPr>
            <a:normAutofit/>
          </a:bodyPr>
          <a:lstStyle>
            <a:lvl1pPr marL="0" marR="0" indent="0" algn="l" defTabSz="109728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  <a:p>
            <a:pPr marL="0" marR="0" lvl="0" indent="0" algn="l" defTabSz="109728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Smaller paragraph text goes here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027F5666-BED8-ACC6-8A0D-D48130E45195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002F2FEF-1FCC-944B-9CB9-422EE1776237}" type="datetime1">
              <a:rPr lang="en-US" smtClean="0"/>
              <a:t>2/29/2024</a:t>
            </a:fld>
            <a:endParaRPr lang="en-US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BC74C163-CBE2-099F-CD1E-40D976FC78C0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B6D69B3F-48A0-915F-63B9-A020DF5303E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02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02D8A-E618-9041-A07C-44B3F76C60AA}" type="datetime1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1312C-AA96-FF44-BC36-4038876DE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6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3" r:id="rId2"/>
    <p:sldLayoutId id="2147483684" r:id="rId3"/>
    <p:sldLayoutId id="2147483689" r:id="rId4"/>
    <p:sldLayoutId id="2147483690" r:id="rId5"/>
    <p:sldLayoutId id="2147483691" r:id="rId6"/>
    <p:sldLayoutId id="2147483662" r:id="rId7"/>
    <p:sldLayoutId id="2147483688" r:id="rId8"/>
    <p:sldLayoutId id="2147483687" r:id="rId9"/>
    <p:sldLayoutId id="2147483685" r:id="rId10"/>
    <p:sldLayoutId id="214748368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66" r:id="rId18"/>
    <p:sldLayoutId id="2147483673" r:id="rId19"/>
    <p:sldLayoutId id="2147483674" r:id="rId20"/>
    <p:sldLayoutId id="2147483675" r:id="rId21"/>
    <p:sldLayoutId id="2147483676" r:id="rId22"/>
  </p:sldLayoutIdLst>
  <p:hf hdr="0" dt="0"/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purchasing@bgsu.edu" TargetMode="External"/><Relationship Id="rId2" Type="http://schemas.openxmlformats.org/officeDocument/2006/relationships/hyperlink" Target="https://www.bgsu.edu/content/dam/BGSU/purchasing/documents/falcons-purch/Bid-Waiver-Requester-Training.pdf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gsu.edu/content/dam/BGSU/purchasing/documents/falcons-purch/Non-Catalog-Orders-Payment-Request-Training-Guide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0.png"/><Relationship Id="rId4" Type="http://schemas.openxmlformats.org/officeDocument/2006/relationships/hyperlink" Target="mailto:purchasing@bgsu.edu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purchasing@bgsu.edu" TargetMode="External"/><Relationship Id="rId2" Type="http://schemas.openxmlformats.org/officeDocument/2006/relationships/hyperlink" Target="mailto:bgsuap@bgsu.edu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purchasing@bgsu.edu" TargetMode="External"/><Relationship Id="rId2" Type="http://schemas.openxmlformats.org/officeDocument/2006/relationships/hyperlink" Target="https://www.bgsu.edu/content/dam/BGSU/purchasing/documents/falcons-purch/Creating-A-Receipt-Traiining-Guide.pdf" TargetMode="Externa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gsu.edu/content/dam/BGSU/purchasing/documents/falcons-purch/Creating-Change-Orders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2.png"/><Relationship Id="rId4" Type="http://schemas.openxmlformats.org/officeDocument/2006/relationships/hyperlink" Target="mailto:purchasing@bgsu.edu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purchasing@bgsu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purchasing@bgsu.ed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mailto:purchasing@bgsu.edu" TargetMode="External"/><Relationship Id="rId3" Type="http://schemas.openxmlformats.org/officeDocument/2006/relationships/hyperlink" Target="https://www.bgsu.edu/purchasing/falcons-purch.html" TargetMode="External"/><Relationship Id="rId7" Type="http://schemas.openxmlformats.org/officeDocument/2006/relationships/hyperlink" Target="https://www.bgsu.edu/purchasing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www.bgsu.edu/content/dam/BGSU/purchasing/documents/Purchasing-Best-Practices.pdf" TargetMode="External"/><Relationship Id="rId5" Type="http://schemas.openxmlformats.org/officeDocument/2006/relationships/hyperlink" Target="https://hcm.bgsu.edu/psp/ps/EMPLOYEE/HRMS/c/BG_MENU_PT.BG_SEC_REQ_LIST.GBL" TargetMode="External"/><Relationship Id="rId4" Type="http://schemas.openxmlformats.org/officeDocument/2006/relationships/hyperlink" Target="https://bgsu.bridgeapp.com/learner/courses/c0c42a10/enroll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purchasing@bgsu.edu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purchasing@bgsu.edu" TargetMode="External"/><Relationship Id="rId2" Type="http://schemas.openxmlformats.org/officeDocument/2006/relationships/hyperlink" Target="https://www.bgsu.edu/finance-and-administration/controller/policies-and-forms.html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mailto:purchasing@bgsu.edu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629F0-545C-5443-803B-ABA8846ACF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3816" y="812351"/>
            <a:ext cx="11865935" cy="2865120"/>
          </a:xfrm>
        </p:spPr>
        <p:txBody>
          <a:bodyPr>
            <a:normAutofit/>
          </a:bodyPr>
          <a:lstStyle/>
          <a:p>
            <a:pPr algn="ctr"/>
            <a:r>
              <a:rPr lang="en-US" sz="80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Falcons Purch Training 2024</a:t>
            </a:r>
            <a:endParaRPr lang="en-US" sz="5400" i="1" dirty="0">
              <a:solidFill>
                <a:schemeClr val="accent1"/>
              </a:solidFill>
            </a:endParaRPr>
          </a:p>
        </p:txBody>
      </p:sp>
      <p:pic>
        <p:nvPicPr>
          <p:cNvPr id="8" name="Picture 7" descr="A black and orange sign with white text&#10;&#10;Description automatically generated">
            <a:extLst>
              <a:ext uri="{FF2B5EF4-FFF2-40B4-BE49-F238E27FC236}">
                <a16:creationId xmlns:a16="http://schemas.microsoft.com/office/drawing/2014/main" id="{DEE41A96-7BEB-F1CC-D29E-C21677FAA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0003" y="4274416"/>
            <a:ext cx="3250392" cy="170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385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Requisitions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Non-Catalog Items</a:t>
            </a:r>
          </a:p>
          <a:p>
            <a:pPr lvl="1"/>
            <a:r>
              <a:rPr lang="en-US" sz="2800" dirty="0"/>
              <a:t> Traditional Non-Catalog Item</a:t>
            </a:r>
          </a:p>
          <a:p>
            <a:pPr lvl="1"/>
            <a:r>
              <a:rPr lang="en-US" sz="2800" dirty="0"/>
              <a:t> Blanket Purchase Orders</a:t>
            </a:r>
          </a:p>
          <a:p>
            <a:r>
              <a:rPr lang="en-US" sz="2800" dirty="0"/>
              <a:t> Punchouts</a:t>
            </a:r>
          </a:p>
          <a:p>
            <a:r>
              <a:rPr lang="en-US" sz="2800" dirty="0"/>
              <a:t> Bid Waiver Forms</a:t>
            </a:r>
          </a:p>
          <a:p>
            <a:r>
              <a:rPr lang="en-US" sz="2800" dirty="0"/>
              <a:t> Payment Requests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5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Non-Catalog Items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Definition:</a:t>
            </a:r>
          </a:p>
          <a:p>
            <a:pPr lvl="1"/>
            <a:r>
              <a:rPr lang="en-US" sz="2800" dirty="0"/>
              <a:t> A shopping form that used when the supplier does not have either a hosted catalog or punchout Catalog</a:t>
            </a:r>
          </a:p>
          <a:p>
            <a:r>
              <a:rPr lang="en-US" sz="2800" dirty="0"/>
              <a:t> A Quote, Estimate, contract reference, or screenshot of Shopping Cart must be attached to requisition and should be submitted </a:t>
            </a:r>
            <a:r>
              <a:rPr lang="en-US" sz="2800" b="1" dirty="0"/>
              <a:t>prior</a:t>
            </a:r>
            <a:r>
              <a:rPr lang="en-US" sz="2800" dirty="0"/>
              <a:t> to receiving the good or service (exception: Blanket PO)</a:t>
            </a:r>
          </a:p>
          <a:p>
            <a:r>
              <a:rPr lang="en-US" sz="2800" dirty="0"/>
              <a:t> Proper UOM (Goods: </a:t>
            </a:r>
            <a:r>
              <a:rPr lang="en-US" sz="2800" b="1" dirty="0"/>
              <a:t>EA</a:t>
            </a:r>
            <a:r>
              <a:rPr lang="en-US" sz="2800" dirty="0"/>
              <a:t>, </a:t>
            </a:r>
            <a:r>
              <a:rPr lang="en-US" sz="2800" b="1" dirty="0"/>
              <a:t>PK</a:t>
            </a:r>
            <a:r>
              <a:rPr lang="en-US" sz="2800" dirty="0"/>
              <a:t>, </a:t>
            </a:r>
            <a:r>
              <a:rPr lang="en-US" sz="2800" b="1" dirty="0"/>
              <a:t>BX</a:t>
            </a:r>
            <a:r>
              <a:rPr lang="en-US" sz="2800" dirty="0"/>
              <a:t>, Services: </a:t>
            </a:r>
            <a:r>
              <a:rPr lang="en-US" sz="2800" b="1" dirty="0"/>
              <a:t>EA</a:t>
            </a:r>
            <a:r>
              <a:rPr lang="en-US" sz="2800" dirty="0"/>
              <a:t>, </a:t>
            </a:r>
            <a:r>
              <a:rPr lang="en-US" sz="2800" b="1" dirty="0"/>
              <a:t>MNTH</a:t>
            </a:r>
            <a:r>
              <a:rPr lang="en-US" sz="2800" dirty="0"/>
              <a:t>, </a:t>
            </a:r>
            <a:r>
              <a:rPr lang="en-US" sz="2800" b="1" dirty="0"/>
              <a:t>QTR</a:t>
            </a:r>
            <a:r>
              <a:rPr lang="en-US" sz="2800" dirty="0"/>
              <a:t>)</a:t>
            </a:r>
          </a:p>
          <a:p>
            <a:r>
              <a:rPr lang="en-US" sz="2800" dirty="0"/>
              <a:t> Non-Catalog Items should not be submitted to pay invoices (submit as Payment Request instead)</a:t>
            </a:r>
          </a:p>
          <a:p>
            <a:r>
              <a:rPr lang="en-US" sz="2800" dirty="0"/>
              <a:t> Purchase order will close when quantity is depleted (quantity can be increased with a Change Request)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11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AB58BC-D873-48E4-A3B4-C1DBFCD8EA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976" y="7167793"/>
            <a:ext cx="13992447" cy="91965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653754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Blanket PO’s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</a:t>
            </a:r>
            <a:r>
              <a:rPr lang="en-US" sz="2400" dirty="0"/>
              <a:t>Definition:</a:t>
            </a:r>
          </a:p>
          <a:p>
            <a:pPr lvl="1"/>
            <a:r>
              <a:rPr lang="en-US" sz="2400" dirty="0"/>
              <a:t> A non-catalog order that is estimated or will have multiple orders or payments throughout the year allowing the vendor to use one PO number for billing</a:t>
            </a:r>
          </a:p>
          <a:p>
            <a:r>
              <a:rPr lang="en-US" sz="2400" dirty="0"/>
              <a:t> Proper Unit of Measure (USD)</a:t>
            </a:r>
          </a:p>
          <a:p>
            <a:r>
              <a:rPr lang="en-US" sz="2400" dirty="0"/>
              <a:t> Proper Quantity (Always 1)</a:t>
            </a:r>
          </a:p>
          <a:p>
            <a:r>
              <a:rPr lang="en-US" sz="2400" dirty="0"/>
              <a:t> Check the “Blanket PO” Box in the Header</a:t>
            </a:r>
          </a:p>
          <a:p>
            <a:r>
              <a:rPr lang="en-US" sz="2400" dirty="0"/>
              <a:t> If applicable, add the contract number/dates of service to the description</a:t>
            </a:r>
          </a:p>
          <a:p>
            <a:r>
              <a:rPr lang="en-US" sz="2400" dirty="0"/>
              <a:t> Purchase order will close when dollar value is depleted (can be increased with Change Request)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12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CC12D0-EFB6-4EAC-BD06-38D74602C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623" y="6198143"/>
            <a:ext cx="12639675" cy="12096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37123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Punchouts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5990818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Definition:</a:t>
            </a:r>
          </a:p>
          <a:p>
            <a:pPr lvl="1"/>
            <a:r>
              <a:rPr lang="en-US" sz="2800" dirty="0"/>
              <a:t> A catalog of contracted suppliers that have provided stores within Falcons Purch that allow users to shop from the supplier’s external website</a:t>
            </a:r>
          </a:p>
          <a:p>
            <a:r>
              <a:rPr lang="en-US" sz="2800" dirty="0"/>
              <a:t> Purchasing Review generally bypassed </a:t>
            </a:r>
          </a:p>
          <a:p>
            <a:r>
              <a:rPr lang="en-US" sz="2800" dirty="0"/>
              <a:t> Amazon: only make purchases through the Amazon punchout (not through external amazon.com Consumer website)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13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A674FC-D546-0DC5-E52A-CD9E9B5AC4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3085" y="2025508"/>
            <a:ext cx="6661920" cy="417858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509821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Bid Waiver Forms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Definition:</a:t>
            </a:r>
          </a:p>
          <a:p>
            <a:pPr lvl="1"/>
            <a:r>
              <a:rPr lang="en-US" sz="2800" dirty="0"/>
              <a:t> When justified, the Purchasing Department has the authority to waive competitive bidding for departments seeking to purchase goods or services when either:</a:t>
            </a:r>
          </a:p>
          <a:p>
            <a:pPr lvl="2"/>
            <a:r>
              <a:rPr lang="en-US" sz="2800" dirty="0"/>
              <a:t> The cost is of goods or supplies is $25,000 or greater</a:t>
            </a:r>
          </a:p>
          <a:p>
            <a:pPr lvl="2"/>
            <a:r>
              <a:rPr lang="en-US" sz="2800" dirty="0"/>
              <a:t> The cost is of services provided is $50,000 or greater </a:t>
            </a:r>
          </a:p>
          <a:p>
            <a:r>
              <a:rPr lang="en-US" sz="2800" dirty="0"/>
              <a:t> Justifications for Bid Waiver: Sole Source, Emergency, or Economic</a:t>
            </a:r>
          </a:p>
          <a:p>
            <a:r>
              <a:rPr lang="en-US" sz="2800" dirty="0"/>
              <a:t> Proper Unit of Measure (USD) and Quantity (Always 1)</a:t>
            </a:r>
          </a:p>
          <a:p>
            <a:r>
              <a:rPr lang="en-US" sz="2800" dirty="0"/>
              <a:t> Check the “Blanket PO” Box in the Header</a:t>
            </a:r>
          </a:p>
          <a:p>
            <a:r>
              <a:rPr lang="en-US" sz="2800" dirty="0"/>
              <a:t> </a:t>
            </a:r>
            <a:r>
              <a:rPr lang="en-US" sz="2800" dirty="0">
                <a:hlinkClick r:id="rId2"/>
              </a:rPr>
              <a:t>Bid Waiver Instructions</a:t>
            </a:r>
            <a:endParaRPr lang="en-US" sz="2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3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14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91574E-5F7D-4743-9F2C-46400B4E86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0887" y="5864766"/>
            <a:ext cx="386715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384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Payment Requests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 Definition: </a:t>
            </a:r>
          </a:p>
          <a:p>
            <a:pPr lvl="1"/>
            <a:r>
              <a:rPr lang="en-US" sz="2800" dirty="0"/>
              <a:t> A shopping form that is used when paying a vendor for services/goods that have already been provided (ALWAYS requires an invoice or contract)</a:t>
            </a:r>
          </a:p>
          <a:p>
            <a:r>
              <a:rPr lang="en-US" sz="2800" dirty="0"/>
              <a:t> Payment requests should only be used if one of the following criteria are met: </a:t>
            </a:r>
          </a:p>
          <a:p>
            <a:pPr lvl="1"/>
            <a:r>
              <a:rPr lang="en-US" sz="2800" dirty="0"/>
              <a:t> The vendor being paid has a signed contract with the university (PO should not already be issued)</a:t>
            </a:r>
          </a:p>
          <a:p>
            <a:pPr lvl="1"/>
            <a:r>
              <a:rPr lang="en-US" sz="2800" dirty="0"/>
              <a:t> The vendor is an independent contractor (ICA must be attached to the Payment Request)</a:t>
            </a:r>
          </a:p>
          <a:p>
            <a:pPr lvl="1"/>
            <a:r>
              <a:rPr lang="en-US" sz="2800" dirty="0"/>
              <a:t> All other forms of payment should be done via non-catalog item</a:t>
            </a:r>
          </a:p>
          <a:p>
            <a:r>
              <a:rPr lang="en-US" sz="2800" dirty="0"/>
              <a:t> Automatically creates invoice for AP review – no receipt needed</a:t>
            </a:r>
          </a:p>
          <a:p>
            <a:pPr lvl="1"/>
            <a:r>
              <a:rPr lang="en-US" sz="2800" dirty="0"/>
              <a:t> Do not enter until service is complete</a:t>
            </a:r>
          </a:p>
          <a:p>
            <a:r>
              <a:rPr lang="en-US" sz="2800" dirty="0"/>
              <a:t> </a:t>
            </a:r>
            <a:r>
              <a:rPr lang="en-US" sz="2800" dirty="0">
                <a:hlinkClick r:id="rId3"/>
              </a:rPr>
              <a:t>Payment Request Instructions</a:t>
            </a:r>
            <a:endParaRPr lang="en-US" sz="2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4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15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9BA287-E85B-46F6-9477-F2B8EF7F48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05168" y="6593823"/>
            <a:ext cx="386715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313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Invoices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Only applicable to non-catalog items, blanket POs, and bid waivers</a:t>
            </a:r>
          </a:p>
          <a:p>
            <a:r>
              <a:rPr lang="en-US" sz="2800" dirty="0"/>
              <a:t> Invoices received by Department</a:t>
            </a:r>
          </a:p>
          <a:p>
            <a:r>
              <a:rPr lang="en-US" sz="2800" dirty="0"/>
              <a:t> Add comment on original PO to </a:t>
            </a:r>
            <a:r>
              <a:rPr lang="en-US" sz="2800" dirty="0">
                <a:hlinkClick r:id="rId2"/>
              </a:rPr>
              <a:t>bgsuap@bgsu.edu</a:t>
            </a:r>
            <a:endParaRPr lang="en-US" sz="2800" dirty="0"/>
          </a:p>
          <a:p>
            <a:r>
              <a:rPr lang="en-US" sz="2800" dirty="0"/>
              <a:t> Attach invoice to comment</a:t>
            </a:r>
          </a:p>
          <a:p>
            <a:r>
              <a:rPr lang="en-US" sz="2800" dirty="0"/>
              <a:t> Monitoring invoice status</a:t>
            </a:r>
          </a:p>
          <a:p>
            <a:pPr lvl="1"/>
            <a:r>
              <a:rPr lang="en-US" sz="2800" dirty="0"/>
              <a:t> “In Process” = still in AP approval process</a:t>
            </a:r>
          </a:p>
          <a:p>
            <a:pPr lvl="1"/>
            <a:r>
              <a:rPr lang="en-US" sz="2800" dirty="0"/>
              <a:t> “Payable” = AP approval process completed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3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16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83BD5C-4412-47C7-8958-8974E00BED6E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9784080" y="3317358"/>
            <a:ext cx="3840480" cy="431026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876208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 Definition: </a:t>
            </a:r>
          </a:p>
          <a:p>
            <a:pPr lvl="1"/>
            <a:r>
              <a:rPr lang="en-US" sz="2800" dirty="0"/>
              <a:t> Receipts are required for all purchase orders (PO) that are greater than $999. Receipts should not be entered until after the goods/services have been received.</a:t>
            </a:r>
          </a:p>
          <a:p>
            <a:r>
              <a:rPr lang="en-US" sz="2800" dirty="0"/>
              <a:t> Types of Receipts: </a:t>
            </a:r>
          </a:p>
          <a:p>
            <a:pPr lvl="1"/>
            <a:r>
              <a:rPr lang="en-US" sz="2800" dirty="0"/>
              <a:t> </a:t>
            </a:r>
            <a:r>
              <a:rPr lang="en-US" sz="2800" u="sng" dirty="0"/>
              <a:t>Quantity Receipts</a:t>
            </a:r>
            <a:r>
              <a:rPr lang="en-US" sz="2800" dirty="0"/>
              <a:t>: used when the Unit of Measure is EA</a:t>
            </a:r>
          </a:p>
          <a:p>
            <a:pPr lvl="2"/>
            <a:r>
              <a:rPr lang="en-US" sz="2800" dirty="0"/>
              <a:t> Triggered by traditional PO’s</a:t>
            </a:r>
          </a:p>
          <a:p>
            <a:pPr lvl="2"/>
            <a:r>
              <a:rPr lang="en-US" sz="2800" dirty="0"/>
              <a:t> Enter the number of items you have received for each line</a:t>
            </a:r>
          </a:p>
          <a:p>
            <a:pPr lvl="1"/>
            <a:r>
              <a:rPr lang="en-US" sz="2800" dirty="0"/>
              <a:t> </a:t>
            </a:r>
            <a:r>
              <a:rPr lang="en-US" sz="2800" u="sng" dirty="0"/>
              <a:t>Cost Receipts</a:t>
            </a:r>
            <a:r>
              <a:rPr lang="en-US" sz="2800" dirty="0"/>
              <a:t>: used when the Unit of Measure is USD</a:t>
            </a:r>
          </a:p>
          <a:p>
            <a:pPr lvl="2"/>
            <a:r>
              <a:rPr lang="en-US" sz="2800" dirty="0"/>
              <a:t> Triggered by blanket PO’s/bid waivers</a:t>
            </a:r>
          </a:p>
          <a:p>
            <a:pPr lvl="2"/>
            <a:r>
              <a:rPr lang="en-US" sz="2800" dirty="0"/>
              <a:t> Enter the dollar amount of the items that have been received</a:t>
            </a:r>
          </a:p>
          <a:p>
            <a:pPr lvl="2"/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>
                <a:hlinkClick r:id="rId2"/>
              </a:rPr>
              <a:t>Receiving Instructions</a:t>
            </a:r>
            <a:endParaRPr lang="en-US" sz="2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 </a:t>
            </a:r>
            <a:r>
              <a:rPr lang="en-US" dirty="0">
                <a:hlinkClick r:id="rId3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5017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Requests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Definition: </a:t>
            </a:r>
          </a:p>
          <a:p>
            <a:pPr lvl="1"/>
            <a:r>
              <a:rPr lang="en-US" sz="2800" dirty="0"/>
              <a:t> A Change Request is a request to modify an existing non-catalog purchase order.</a:t>
            </a:r>
          </a:p>
          <a:p>
            <a:r>
              <a:rPr lang="en-US" sz="2800" dirty="0"/>
              <a:t> Change Request workflow will be the same as the requisition workflow</a:t>
            </a:r>
          </a:p>
          <a:p>
            <a:r>
              <a:rPr lang="en-US" sz="2800" dirty="0"/>
              <a:t> PO must still be in Open Status</a:t>
            </a:r>
          </a:p>
          <a:p>
            <a:r>
              <a:rPr lang="en-US" sz="2800" dirty="0"/>
              <a:t> Increase or decrease amount of PO by clicking into line-item description once Change Request has been created</a:t>
            </a:r>
          </a:p>
          <a:p>
            <a:r>
              <a:rPr lang="en-US" sz="2800" dirty="0"/>
              <a:t> Descriptions should be detailed on the changes being made to the PO</a:t>
            </a:r>
          </a:p>
          <a:p>
            <a:endParaRPr lang="en-US" sz="2800" dirty="0"/>
          </a:p>
          <a:p>
            <a:r>
              <a:rPr lang="en-US" sz="2800" dirty="0"/>
              <a:t> </a:t>
            </a:r>
            <a:r>
              <a:rPr lang="en-US" sz="2400" dirty="0">
                <a:hlinkClick r:id="rId3"/>
              </a:rPr>
              <a:t>Change Request Instructions</a:t>
            </a:r>
            <a:endParaRPr lang="en-US" sz="2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 </a:t>
            </a:r>
            <a:r>
              <a:rPr lang="en-US" dirty="0">
                <a:hlinkClick r:id="rId4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18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41E3F9-8E79-47B1-A5EE-22723A614C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95013" y="5804116"/>
            <a:ext cx="8413264" cy="182495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09A5F07-F621-4B83-AE3B-C78DDF732C88}"/>
              </a:ext>
            </a:extLst>
          </p:cNvPr>
          <p:cNvSpPr/>
          <p:nvPr/>
        </p:nvSpPr>
        <p:spPr>
          <a:xfrm>
            <a:off x="12564228" y="6225097"/>
            <a:ext cx="871870" cy="1382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930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NEW feature in Falcons Purch that allows users to access key information about their department’s contracts</a:t>
            </a:r>
          </a:p>
          <a:p>
            <a:r>
              <a:rPr lang="en-US" sz="2800" dirty="0">
                <a:latin typeface="Arial"/>
                <a:cs typeface="Arial"/>
              </a:rPr>
              <a:t> Houses all contracts on file with Purchasing</a:t>
            </a:r>
            <a:endParaRPr lang="en-US" sz="2800" b="1" dirty="0">
              <a:latin typeface="Arial"/>
              <a:cs typeface="Arial"/>
            </a:endParaRPr>
          </a:p>
          <a:p>
            <a:r>
              <a:rPr lang="en-US" sz="2800" dirty="0">
                <a:latin typeface="Arial"/>
                <a:cs typeface="Arial"/>
              </a:rPr>
              <a:t> End-users can receive notifications for their department's contracts</a:t>
            </a:r>
          </a:p>
          <a:p>
            <a:endParaRPr lang="en-US" sz="2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 </a:t>
            </a:r>
            <a:r>
              <a:rPr lang="en-US" dirty="0">
                <a:hlinkClick r:id="rId3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19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9B8DBE3-07DF-738D-BCC4-5F05EA41F9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7694" y="3858163"/>
            <a:ext cx="8015012" cy="345637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845292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362" y="476250"/>
            <a:ext cx="9210358" cy="935356"/>
          </a:xfrm>
        </p:spPr>
        <p:txBody>
          <a:bodyPr>
            <a:normAutofit/>
          </a:bodyPr>
          <a:lstStyle/>
          <a:p>
            <a:r>
              <a:rPr lang="en-US" dirty="0"/>
              <a:t>Falcons Purch Facts </a:t>
            </a:r>
            <a:r>
              <a:rPr lang="en-US" sz="2800" dirty="0"/>
              <a:t>(as of January 28, 2024)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14,993 requisitions approved so far in FY24</a:t>
            </a:r>
          </a:p>
          <a:p>
            <a:pPr lvl="1"/>
            <a:r>
              <a:rPr lang="en-US" sz="2800" dirty="0"/>
              <a:t> 22,272 requisitions approved in FY23 (most in a fiscal year by nearly 1,500 requisitions)</a:t>
            </a:r>
          </a:p>
          <a:p>
            <a:pPr lvl="1"/>
            <a:r>
              <a:rPr lang="en-US" sz="2800" dirty="0"/>
              <a:t> On track to approve 26,063 requisitions in FY24 (most in a fiscal year by nearly 3,800 requisitions)</a:t>
            </a:r>
          </a:p>
          <a:p>
            <a:pPr marL="457200" lvl="1" indent="0">
              <a:buNone/>
            </a:pPr>
            <a:endParaRPr lang="en-US" sz="2800" dirty="0"/>
          </a:p>
          <a:p>
            <a:r>
              <a:rPr lang="en-US" sz="2800" dirty="0"/>
              <a:t> 394 Independent Contractor Agreements signed in FY24</a:t>
            </a:r>
          </a:p>
          <a:p>
            <a:pPr lvl="1"/>
            <a:r>
              <a:rPr lang="en-US" sz="2800" dirty="0"/>
              <a:t> On track to issue 685 ICA’s this fiscal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667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22404-C74D-40A5-8310-988C679FD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be Efficient in Falcons Purch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B9113-6AA2-4424-A03D-CFF67E5B14F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 Favorites</a:t>
            </a:r>
          </a:p>
          <a:p>
            <a:r>
              <a:rPr lang="en-US" sz="2800" dirty="0"/>
              <a:t> Export Results</a:t>
            </a:r>
          </a:p>
          <a:p>
            <a:r>
              <a:rPr lang="en-US" sz="2800" dirty="0"/>
              <a:t> Work in separate windows</a:t>
            </a:r>
          </a:p>
          <a:p>
            <a:r>
              <a:rPr lang="en-US" sz="2800" dirty="0"/>
              <a:t> Dashboards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4FC91-E29A-4A10-ACBB-1166B845D1ED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3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8CFE5-C37D-44E0-90BF-6DB72599E09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20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990BFE-17F3-4730-96F2-77E662E091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4942" y="1466850"/>
            <a:ext cx="4448175" cy="26479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73CC549-C2A7-434E-B73E-D192B5577AC7}"/>
              </a:ext>
            </a:extLst>
          </p:cNvPr>
          <p:cNvSpPr/>
          <p:nvPr/>
        </p:nvSpPr>
        <p:spPr>
          <a:xfrm>
            <a:off x="11695815" y="3742661"/>
            <a:ext cx="1286539" cy="3189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43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5CF7C-AD26-4F42-8A5B-DAEB8C367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1801181"/>
            <a:ext cx="10972800" cy="2865120"/>
          </a:xfrm>
        </p:spPr>
        <p:txBody>
          <a:bodyPr/>
          <a:lstStyle/>
          <a:p>
            <a:pPr algn="ctr"/>
            <a:br>
              <a:rPr lang="en-US" dirty="0"/>
            </a:br>
            <a:r>
              <a:rPr lang="en-US" dirty="0"/>
              <a:t>Falcons Purch</a:t>
            </a:r>
            <a:br>
              <a:rPr lang="en-US" dirty="0"/>
            </a:br>
            <a:r>
              <a:rPr lang="en-US" dirty="0"/>
              <a:t>Questions and Answers</a:t>
            </a:r>
          </a:p>
        </p:txBody>
      </p:sp>
    </p:spTree>
    <p:extLst>
      <p:ext uri="{BB962C8B-B14F-4D97-AF65-F5344CB8AC3E}">
        <p14:creationId xmlns:p14="http://schemas.microsoft.com/office/powerpoint/2010/main" val="4267385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</a:t>
            </a:r>
            <a:r>
              <a:rPr lang="en-US" sz="2800" dirty="0">
                <a:hlinkClick r:id="rId3"/>
              </a:rPr>
              <a:t>Falcons Purch Instruction Guides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>
                <a:hlinkClick r:id="rId4"/>
              </a:rPr>
              <a:t>Falcons Purch New User Training Video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>
                <a:hlinkClick r:id="rId5"/>
              </a:rPr>
              <a:t>FMS Security Request Form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>
                <a:hlinkClick r:id="rId6"/>
              </a:rPr>
              <a:t>Purchasing Best Practices Guide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>
                <a:hlinkClick r:id="rId7"/>
              </a:rPr>
              <a:t>BGSU Purchasing Website</a:t>
            </a:r>
            <a:endParaRPr lang="en-US" sz="2800" dirty="0"/>
          </a:p>
          <a:p>
            <a:endParaRPr lang="en-US" sz="1000" dirty="0"/>
          </a:p>
          <a:p>
            <a:r>
              <a:rPr lang="en-US" sz="2800" dirty="0"/>
              <a:t> Falcons Purch Inquiries:</a:t>
            </a:r>
          </a:p>
          <a:p>
            <a:endParaRPr lang="en-US" sz="2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8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74ADBB16-5048-4F54-86B0-D5BDC4BC55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086801"/>
              </p:ext>
            </p:extLst>
          </p:nvPr>
        </p:nvGraphicFramePr>
        <p:xfrm>
          <a:off x="2496661" y="5412140"/>
          <a:ext cx="9753600" cy="816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0205">
                  <a:extLst>
                    <a:ext uri="{9D8B030D-6E8A-4147-A177-3AD203B41FA5}">
                      <a16:colId xmlns:a16="http://schemas.microsoft.com/office/drawing/2014/main" val="452457260"/>
                    </a:ext>
                  </a:extLst>
                </a:gridCol>
                <a:gridCol w="1765004">
                  <a:extLst>
                    <a:ext uri="{9D8B030D-6E8A-4147-A177-3AD203B41FA5}">
                      <a16:colId xmlns:a16="http://schemas.microsoft.com/office/drawing/2014/main" val="3990125397"/>
                    </a:ext>
                  </a:extLst>
                </a:gridCol>
                <a:gridCol w="2718391">
                  <a:extLst>
                    <a:ext uri="{9D8B030D-6E8A-4147-A177-3AD203B41FA5}">
                      <a16:colId xmlns:a16="http://schemas.microsoft.com/office/drawing/2014/main" val="4028633680"/>
                    </a:ext>
                  </a:extLst>
                </a:gridCol>
              </a:tblGrid>
              <a:tr h="293116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59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Purchasing Main 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419-372-8411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linkClick r:id="rId8"/>
                        </a:rPr>
                        <a:t>purchasing@bgsu.edu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348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7150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5CF7C-AD26-4F42-8A5B-DAEB8C367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1801181"/>
            <a:ext cx="10972800" cy="2865120"/>
          </a:xfrm>
        </p:spPr>
        <p:txBody>
          <a:bodyPr/>
          <a:lstStyle/>
          <a:p>
            <a:pPr algn="ctr"/>
            <a:br>
              <a:rPr lang="en-US" dirty="0"/>
            </a:br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03441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F5EB1-341F-4A00-8337-994BDE2B2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838" y="349308"/>
            <a:ext cx="12618719" cy="1119225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dirty="0"/>
              <a:t>Procurement-to-Payment Process in Falcons Purch</a:t>
            </a:r>
            <a:endParaRPr lang="en-US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12FADF-C768-43A8-BCB7-689EC5047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38" y="2661187"/>
            <a:ext cx="12618718" cy="223982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2037E-3CD2-4112-AA33-DA128408BCC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4964338" y="7659518"/>
            <a:ext cx="4701717" cy="527286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7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Business Operations – Purchasing Department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7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hlinkClick r:id="rId3"/>
              </a:rPr>
              <a:t>purchasing@bgsu.edu</a:t>
            </a:r>
            <a:r>
              <a:rPr lang="en-US" sz="17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| 419-372-8411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endParaRPr lang="en-US" sz="7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0AC3D-C26D-45E1-9D23-CF81E6F1AEA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0332720" y="7627620"/>
            <a:ext cx="3291840" cy="4381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4AD1312C-AA96-FF44-BC36-4038876DEC22}" type="slidenum">
              <a:rPr lang="en-US" sz="1200" smtClean="0"/>
              <a:pPr defTabSz="914400">
                <a:spcAft>
                  <a:spcPts val="600"/>
                </a:spcAft>
              </a:pPr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11404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Profile Management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Setting up/Changing Default Address</a:t>
            </a:r>
          </a:p>
          <a:p>
            <a:r>
              <a:rPr lang="en-US" sz="2800" dirty="0"/>
              <a:t> Adding Default Accounting Codes</a:t>
            </a:r>
          </a:p>
          <a:p>
            <a:pPr lvl="1"/>
            <a:r>
              <a:rPr lang="en-US" sz="2800" dirty="0"/>
              <a:t> Full list of Accounting Codes are available on the </a:t>
            </a:r>
            <a:r>
              <a:rPr lang="en-US" sz="2800" dirty="0">
                <a:hlinkClick r:id="rId2"/>
              </a:rPr>
              <a:t>Controller’s Website</a:t>
            </a:r>
            <a:endParaRPr lang="en-US" sz="2800" dirty="0"/>
          </a:p>
          <a:p>
            <a:r>
              <a:rPr lang="en-US" sz="2800" dirty="0"/>
              <a:t> Creating Email Approval Code</a:t>
            </a:r>
          </a:p>
          <a:p>
            <a:r>
              <a:rPr lang="en-US" sz="2800" dirty="0"/>
              <a:t> Notifications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3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0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Cart Management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Finding Draft/Returned Carts</a:t>
            </a:r>
          </a:p>
          <a:p>
            <a:r>
              <a:rPr lang="en-US" sz="2800" dirty="0"/>
              <a:t> Creating a New Cart</a:t>
            </a:r>
          </a:p>
          <a:p>
            <a:r>
              <a:rPr lang="en-US" sz="2800" dirty="0"/>
              <a:t> Naming Shopping Carts</a:t>
            </a:r>
          </a:p>
          <a:p>
            <a:r>
              <a:rPr lang="en-US" sz="2800" dirty="0"/>
              <a:t> End Users can create carts and assign to requisitioners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80E8C4-2A4C-4377-A038-13E3D07581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409" y="4051814"/>
            <a:ext cx="12730628" cy="33560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BC36C0C-3A75-4325-BADF-AE135D15F8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4207" y="284313"/>
            <a:ext cx="4019550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92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Accounting Codes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</a:t>
            </a:r>
            <a:r>
              <a:rPr lang="en-US" sz="2800" dirty="0" err="1"/>
              <a:t>Speedchart</a:t>
            </a:r>
            <a:r>
              <a:rPr lang="en-US" sz="2800" dirty="0"/>
              <a:t> Fields</a:t>
            </a:r>
          </a:p>
          <a:p>
            <a:r>
              <a:rPr lang="en-US" sz="2800" dirty="0"/>
              <a:t> Splitting a PO between different departments/funds/programs</a:t>
            </a:r>
          </a:p>
          <a:p>
            <a:r>
              <a:rPr lang="en-US" sz="2800" dirty="0"/>
              <a:t> Business Units (Accounting Codes AND Header)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FD37F1-D8EB-4E76-81AA-06E7DE5124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121" y="4300916"/>
            <a:ext cx="13626508" cy="229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712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Submit Requisition or Assign Cart</a:t>
            </a:r>
          </a:p>
          <a:p>
            <a:pPr lvl="1"/>
            <a:r>
              <a:rPr lang="en-US" sz="2800" dirty="0"/>
              <a:t> Only Requestors have the ability to submit requisitions</a:t>
            </a:r>
          </a:p>
          <a:p>
            <a:r>
              <a:rPr lang="en-US" sz="2800" dirty="0"/>
              <a:t> Use the Workflow to determine where the requisition is in the approval      process</a:t>
            </a:r>
          </a:p>
          <a:p>
            <a:r>
              <a:rPr lang="en-US" sz="2800" dirty="0"/>
              <a:t> Add comments within the requisition if needed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B357A7-21B8-48A7-A2D1-FCADC2D0B5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75" y="4836066"/>
            <a:ext cx="6029325" cy="176212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0EA111F-7878-7926-47E2-4C45F9DEDB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2055" y="3605277"/>
            <a:ext cx="2996352" cy="3845072"/>
          </a:xfrm>
          <a:prstGeom prst="rect">
            <a:avLst/>
          </a:prstGeom>
          <a:ln>
            <a:solidFill>
              <a:srgbClr val="FD5000"/>
            </a:solidFill>
          </a:ln>
        </p:spPr>
      </p:pic>
    </p:spTree>
    <p:extLst>
      <p:ext uri="{BB962C8B-B14F-4D97-AF65-F5344CB8AC3E}">
        <p14:creationId xmlns:p14="http://schemas.microsoft.com/office/powerpoint/2010/main" val="32111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Approving Requisitions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Approving via Email</a:t>
            </a:r>
          </a:p>
          <a:p>
            <a:pPr lvl="1"/>
            <a:r>
              <a:rPr lang="en-US" sz="2800" dirty="0"/>
              <a:t> Must have Approval Code set up prior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r>
              <a:rPr lang="en-US" sz="2800" dirty="0"/>
              <a:t> Approving in Falcons Purch</a:t>
            </a:r>
          </a:p>
          <a:p>
            <a:pPr lvl="1"/>
            <a:endParaRPr lang="en-US" sz="2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 </a:t>
            </a:r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8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FA1F964-8FC7-D663-8CB4-C2E94AE487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9711" y="638758"/>
            <a:ext cx="5078326" cy="332399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Arrow: Down 8">
            <a:extLst>
              <a:ext uri="{FF2B5EF4-FFF2-40B4-BE49-F238E27FC236}">
                <a16:creationId xmlns:a16="http://schemas.microsoft.com/office/drawing/2014/main" id="{59788398-522E-40BE-BA2C-BCE82C34B060}"/>
              </a:ext>
            </a:extLst>
          </p:cNvPr>
          <p:cNvSpPr/>
          <p:nvPr/>
        </p:nvSpPr>
        <p:spPr>
          <a:xfrm rot="21438631">
            <a:off x="12616366" y="2435844"/>
            <a:ext cx="241244" cy="9246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6688E9D-EE75-F9E8-398A-F6F85FA236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49496" y="4266848"/>
            <a:ext cx="5038755" cy="326904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Arrow: Down 7">
            <a:extLst>
              <a:ext uri="{FF2B5EF4-FFF2-40B4-BE49-F238E27FC236}">
                <a16:creationId xmlns:a16="http://schemas.microsoft.com/office/drawing/2014/main" id="{6A1C3DD8-6125-41EC-B044-29383EDE03B6}"/>
              </a:ext>
            </a:extLst>
          </p:cNvPr>
          <p:cNvSpPr/>
          <p:nvPr/>
        </p:nvSpPr>
        <p:spPr>
          <a:xfrm rot="11123566">
            <a:off x="10848250" y="4638806"/>
            <a:ext cx="241244" cy="9246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49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A4251-1BF7-475B-BD9E-3C0B12E56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B8EB-6668-4B48-8134-D78A93DF74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122363" y="1631409"/>
            <a:ext cx="12502197" cy="5996212"/>
          </a:xfrm>
        </p:spPr>
        <p:txBody>
          <a:bodyPr>
            <a:normAutofit/>
          </a:bodyPr>
          <a:lstStyle/>
          <a:p>
            <a:r>
              <a:rPr lang="en-US" sz="2800" dirty="0"/>
              <a:t> Search Requisitions / Purchase Orders / Change Requests</a:t>
            </a:r>
          </a:p>
          <a:p>
            <a:r>
              <a:rPr lang="en-US" sz="2800" dirty="0"/>
              <a:t> Filters</a:t>
            </a:r>
          </a:p>
          <a:p>
            <a:r>
              <a:rPr lang="en-US" sz="2800" dirty="0"/>
              <a:t> Saved Searches</a:t>
            </a:r>
          </a:p>
          <a:p>
            <a:r>
              <a:rPr lang="en-US" sz="2800" dirty="0"/>
              <a:t> Search Exports to Excel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DC9F-CADF-4BD4-A69A-7BB0CD7182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dirty="0"/>
              <a:t>Business Operations – Purchasing Department</a:t>
            </a:r>
          </a:p>
          <a:p>
            <a:r>
              <a:rPr lang="en-US" dirty="0">
                <a:hlinkClick r:id="rId2"/>
              </a:rPr>
              <a:t>purchasing@bgsu.edu</a:t>
            </a:r>
            <a:r>
              <a:rPr lang="en-US" dirty="0"/>
              <a:t> | 419-372-8411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F0E15-1331-4441-94A6-42AFA9D0CBE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AD1312C-AA96-FF44-BC36-4038876DEC22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D7A7EE-A085-4732-BEFE-B7E5823B19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6599" y="6101298"/>
            <a:ext cx="5157961" cy="127646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26779E-BC55-4FF7-96D1-43BB3E1008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5840" y="4269182"/>
            <a:ext cx="9220200" cy="15716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446947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D5000"/>
      </a:accent1>
      <a:accent2>
        <a:srgbClr val="4F2C1D"/>
      </a:accent2>
      <a:accent3>
        <a:srgbClr val="F5C163"/>
      </a:accent3>
      <a:accent4>
        <a:srgbClr val="B99B80"/>
      </a:accent4>
      <a:accent5>
        <a:srgbClr val="E3A392"/>
      </a:accent5>
      <a:accent6>
        <a:srgbClr val="F37B6C"/>
      </a:accent6>
      <a:hlink>
        <a:srgbClr val="80BAAC"/>
      </a:hlink>
      <a:folHlink>
        <a:srgbClr val="1C616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11688</TotalTime>
  <Words>1407</Words>
  <Application>Microsoft Office PowerPoint</Application>
  <PresentationFormat>Custom</PresentationFormat>
  <Paragraphs>204</Paragraphs>
  <Slides>23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Avenir Next</vt:lpstr>
      <vt:lpstr>Calibri</vt:lpstr>
      <vt:lpstr>Calibri Light</vt:lpstr>
      <vt:lpstr>Century Schoolbook</vt:lpstr>
      <vt:lpstr>Courier New</vt:lpstr>
      <vt:lpstr>Office Theme</vt:lpstr>
      <vt:lpstr>Falcons Purch Training 2024</vt:lpstr>
      <vt:lpstr>Falcons Purch Facts (as of January 28, 2024)</vt:lpstr>
      <vt:lpstr>Procurement-to-Payment Process in Falcons Purch</vt:lpstr>
      <vt:lpstr>Profile Management</vt:lpstr>
      <vt:lpstr>Cart Management</vt:lpstr>
      <vt:lpstr>Accounting Codes</vt:lpstr>
      <vt:lpstr>What’s Next?</vt:lpstr>
      <vt:lpstr>Approving Requisitions</vt:lpstr>
      <vt:lpstr>Document Search</vt:lpstr>
      <vt:lpstr>Sources of Requisitions</vt:lpstr>
      <vt:lpstr>Non-Catalog Items</vt:lpstr>
      <vt:lpstr>Blanket PO’s</vt:lpstr>
      <vt:lpstr>Punchouts</vt:lpstr>
      <vt:lpstr>Bid Waiver Forms</vt:lpstr>
      <vt:lpstr>Payment Requests</vt:lpstr>
      <vt:lpstr>Invoices</vt:lpstr>
      <vt:lpstr>Receipts</vt:lpstr>
      <vt:lpstr>Change Requests</vt:lpstr>
      <vt:lpstr>Contract Module</vt:lpstr>
      <vt:lpstr>How to be Efficient in Falcons Purch</vt:lpstr>
      <vt:lpstr> Falcons Purch Questions and Answers</vt:lpstr>
      <vt:lpstr>Resources</vt:lpstr>
      <vt:lpstr> 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Josie N Jonckheere</dc:creator>
  <cp:keywords/>
  <dc:description/>
  <cp:lastModifiedBy>Chelsea A Melone</cp:lastModifiedBy>
  <cp:revision>113</cp:revision>
  <cp:lastPrinted>2021-12-06T19:48:51Z</cp:lastPrinted>
  <dcterms:created xsi:type="dcterms:W3CDTF">2021-12-01T19:36:35Z</dcterms:created>
  <dcterms:modified xsi:type="dcterms:W3CDTF">2024-02-29T19:22:44Z</dcterms:modified>
  <cp:category/>
</cp:coreProperties>
</file>