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61" r:id="rId4"/>
    <p:sldId id="271" r:id="rId5"/>
    <p:sldId id="272" r:id="rId6"/>
    <p:sldId id="262" r:id="rId7"/>
    <p:sldId id="263" r:id="rId8"/>
    <p:sldId id="274" r:id="rId9"/>
    <p:sldId id="264" r:id="rId10"/>
    <p:sldId id="265" r:id="rId11"/>
    <p:sldId id="266" r:id="rId12"/>
    <p:sldId id="273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EF"/>
    <a:srgbClr val="ECEC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38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50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3058C-361E-E145-A447-9898E6388A2D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654A-EAFE-EA47-9EEF-960260462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50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636E-4D60-B749-9056-4578D8B46D3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9494" y="2050264"/>
            <a:ext cx="8250477" cy="990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First level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9EE6F-6EFC-7346-A7DA-5E43397C4D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59494" y="4087528"/>
            <a:ext cx="8858721" cy="458285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- ADJUST BRACKETS IF NECESSARY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A86C65-D37E-ED4D-80D2-86E681D91401}"/>
              </a:ext>
            </a:extLst>
          </p:cNvPr>
          <p:cNvGrpSpPr/>
          <p:nvPr userDrawn="1"/>
        </p:nvGrpSpPr>
        <p:grpSpPr>
          <a:xfrm>
            <a:off x="1879600" y="1634338"/>
            <a:ext cx="988388" cy="3289300"/>
            <a:chOff x="1504950" y="1122363"/>
            <a:chExt cx="1363038" cy="413543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7C0004C-6591-9A49-AFD0-F780A60622C8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DFDFF34-AC7D-6244-A215-294C36D9181E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E3778CD-FB81-3347-AB84-341840F460CD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EAF1DD6-F101-0848-B467-35CEE48026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67988" y="2905918"/>
            <a:ext cx="8250237" cy="911220"/>
          </a:xfrm>
        </p:spPr>
        <p:txBody>
          <a:bodyPr>
            <a:noAutofit/>
          </a:bodyPr>
          <a:lstStyle>
            <a:lvl1pPr marL="0" indent="0">
              <a:buNone/>
              <a:defRPr sz="6000" b="0" i="1">
                <a:solidFill>
                  <a:schemeClr val="tx2"/>
                </a:solidFill>
                <a:latin typeface="Century Schoolbook" panose="02040604050505020304" pitchFamily="18" charset="0"/>
              </a:defRPr>
            </a:lvl1pPr>
          </a:lstStyle>
          <a:p>
            <a:pPr lvl="0"/>
            <a:r>
              <a:rPr lang="en-US" dirty="0"/>
              <a:t>Second level title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F09DD65-EDFD-1F47-9BCB-B657CE0C9C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73143" y="229118"/>
            <a:ext cx="1868393" cy="54557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78F0D-F18F-7596-E67A-B0B4712E182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67FA0EC-ECD2-634A-B364-0B40FB09DA51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2D2E6-122E-33D8-9F2C-7817838C77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046A6-17AC-465D-65A6-99633FDB942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73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9FE48C3-6906-754C-8F42-140414C1E6CD}"/>
              </a:ext>
            </a:extLst>
          </p:cNvPr>
          <p:cNvSpPr/>
          <p:nvPr userDrawn="1"/>
        </p:nvSpPr>
        <p:spPr>
          <a:xfrm>
            <a:off x="0" y="5313405"/>
            <a:ext cx="12192000" cy="1544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240741E-FF52-CC4D-B689-CDB3C3F12A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3401" y="5968313"/>
            <a:ext cx="8475276" cy="317531"/>
          </a:xfrm>
        </p:spPr>
        <p:txBody>
          <a:bodyPr>
            <a:normAutofit/>
          </a:bodyPr>
          <a:lstStyle>
            <a:lvl1pPr marL="0" indent="0">
              <a:buNone/>
              <a:defRPr sz="1800" spc="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 PUBLIC UNIVERSITY FOR THE PUBLIC GOOD.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A003E6-505D-9843-AABD-47145F0C3761}"/>
              </a:ext>
            </a:extLst>
          </p:cNvPr>
          <p:cNvSpPr txBox="1"/>
          <p:nvPr userDrawn="1"/>
        </p:nvSpPr>
        <p:spPr>
          <a:xfrm>
            <a:off x="10019871" y="5901036"/>
            <a:ext cx="36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®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D1181-5056-EA49-B795-44EA96BB220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12192000" cy="52979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DCB6197-DCE5-8A41-8778-AFB9952827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9734" y="4866058"/>
            <a:ext cx="4425950" cy="32879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0AD225-7073-911C-D79E-E3FC0B87505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98EC01E-33FA-C846-9717-78104E368617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F5A69-5B01-AF7F-8026-3B7DF433B21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2FC81-5216-82EC-F2F4-D80C3F3AC41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7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15AE-E5AE-8C4A-9AAE-5DF9FA156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47800" y="1556925"/>
            <a:ext cx="9296400" cy="2910680"/>
          </a:xfrm>
        </p:spPr>
        <p:txBody>
          <a:bodyPr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This is a placeholder for a short, large quote.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60202-1F64-3F46-8B00-772910E17CC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47800" y="4467605"/>
            <a:ext cx="9296400" cy="508001"/>
          </a:xfrm>
        </p:spPr>
        <p:txBody>
          <a:bodyPr>
            <a:normAutofit/>
          </a:bodyPr>
          <a:lstStyle>
            <a:lvl1pPr marL="0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-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F94AD6-F441-C840-AFB1-32EF501721A4}"/>
              </a:ext>
            </a:extLst>
          </p:cNvPr>
          <p:cNvSpPr txBox="1"/>
          <p:nvPr userDrawn="1"/>
        </p:nvSpPr>
        <p:spPr>
          <a:xfrm>
            <a:off x="5683250" y="1074736"/>
            <a:ext cx="825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0" dirty="0">
                <a:solidFill>
                  <a:schemeClr val="tx2"/>
                </a:solidFill>
                <a:latin typeface="Century Schoolbook" panose="02040604050505020304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“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4553B6-51FB-9547-8345-2D0914D5E6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243D2-5EF9-3314-745F-9B2A283D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DF7-CC9C-FF42-A2EC-1A2239CA0AA2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782C4-C858-58B7-792F-8375DF90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06C6-EB26-9C6C-3069-27276BF2A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1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C6EB51A-7088-2A46-B3A6-24C28D655C7E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824B22-4CD1-E543-BF53-6F7B66B7C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0" y="671652"/>
            <a:ext cx="4768298" cy="67786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DBCB-310A-4E48-949D-174D40BA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608276"/>
            <a:ext cx="4768298" cy="4578072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AF350CE-DBB2-B74C-A7F2-BCD348808E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-1"/>
            <a:ext cx="6096000" cy="56346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DE7731-5380-164F-841C-972173509DDD}"/>
              </a:ext>
            </a:extLst>
          </p:cNvPr>
          <p:cNvSpPr/>
          <p:nvPr userDrawn="1"/>
        </p:nvSpPr>
        <p:spPr>
          <a:xfrm>
            <a:off x="6096000" y="5634680"/>
            <a:ext cx="6096000" cy="12233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2048E65-530E-524E-900C-7E74C3B45326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375400" y="6080686"/>
            <a:ext cx="5530850" cy="331305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DA4A8-7F2C-C624-F7B6-0B5D862F8DC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CA210F6-57C0-6946-8402-5DFD1D5951E2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FD100-5143-9CAC-9331-8803EBF0C23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6E6E-C4EF-7283-6594-18B46F70D7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0DE7731-5380-164F-841C-972173509D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824B22-4CD1-E543-BF53-6F7B66B7C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5400" y="1028960"/>
            <a:ext cx="5273261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DBCB-310A-4E48-949D-174D40BA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75400" y="1965584"/>
            <a:ext cx="5273261" cy="3863456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AF350CE-DBB2-B74C-A7F2-BCD348808E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832709" y="287339"/>
            <a:ext cx="6649309" cy="6332965"/>
          </a:xfrm>
          <a:prstGeom prst="round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47EEC9-79CC-3A43-BA9B-1305D88FF1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45700" y="6088323"/>
            <a:ext cx="1881280" cy="53198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3B7E5-179F-E612-278C-A77C59DE1C8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9D26051-5714-894F-B0BA-0E67C0320CCE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49E87-7014-E94A-FDE8-2F8384B0600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65FB3-814E-3A20-C54E-00DB3CB2929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6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599398A-E4BE-5C42-B643-F1FA7EDA9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2305878"/>
            <a:ext cx="5391150" cy="386544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7E0418-69C8-694D-8D09-CACC8372E0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6ACF98F-6E56-F244-8F51-15C57466D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81750" y="2812892"/>
            <a:ext cx="5054876" cy="3018065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9BB5D38-2575-5B41-802A-698BF047B9D1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381749" y="2305878"/>
            <a:ext cx="5054876" cy="420515"/>
          </a:xfr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66A637D-A20D-654D-9EE7-6881CD6BAC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6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77E0418-69C8-694D-8D09-CACC8372E0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74442" y="2564244"/>
            <a:ext cx="3262183" cy="18246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6"/>
              </a:buClr>
              <a:buFont typeface="Courier New" panose="02070309020205020404" pitchFamily="49" charset="0"/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Clr>
                <a:schemeClr val="accent6"/>
              </a:buClr>
              <a:buFont typeface="Courier New" panose="02070309020205020404" pitchFamily="49" charset="0"/>
              <a:buNone/>
              <a:defRPr sz="2000"/>
            </a:lvl2pPr>
            <a:lvl3pPr marL="914400" indent="0">
              <a:buClr>
                <a:schemeClr val="accent6"/>
              </a:buClr>
              <a:buFont typeface="Courier New" panose="02070309020205020404" pitchFamily="49" charset="0"/>
              <a:buNone/>
              <a:defRPr sz="2000" b="0" i="0">
                <a:latin typeface="Avenir Next Medium" panose="020B0503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CALLOUT STATEMENT PLACEHOLDER TEXT. ADJUST THE TEXT BOX AND BRACKET LENGTH TO FIT THE AMOUNT OF TEXT IN THE CALLOUT.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630F28A-CDA9-7D48-9D73-1503281E7300}"/>
              </a:ext>
            </a:extLst>
          </p:cNvPr>
          <p:cNvGrpSpPr/>
          <p:nvPr userDrawn="1"/>
        </p:nvGrpSpPr>
        <p:grpSpPr>
          <a:xfrm>
            <a:off x="7977819" y="2306124"/>
            <a:ext cx="472795" cy="2317580"/>
            <a:chOff x="1504950" y="1122363"/>
            <a:chExt cx="1363038" cy="413543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E56476B-DD48-9946-99D9-6BB5C91CD5DF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51CA40A-8361-F749-BCAE-CBEFCB8A322E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A40B350-97AE-7E41-AF08-92A81D26EA64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1447F169-E97E-D64F-8C4A-338153BBB1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961766F1-F591-934F-B81C-80380C1A4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2305878"/>
            <a:ext cx="6770778" cy="3865435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2F1ED104-0749-9D45-AEC9-40ACA7E4BD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AC7C81-C2B9-9570-EA1B-36D2990B8D6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1F77E886-F802-2143-B929-1AF8913510BB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908A4D-F4AC-F799-CEC5-179383F39FF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B7234-E9EE-393F-FF5A-BA9D19C8445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05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4850" y="2797847"/>
            <a:ext cx="4980331" cy="3373473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CDFCDEC-1AB7-4442-A11F-AF429719C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2290833"/>
            <a:ext cx="4980331" cy="420515"/>
          </a:xfr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6541A46-CFB5-7B4B-BC59-9E1866D3B8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2" y="686680"/>
            <a:ext cx="4980331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D4D1D624-ACDD-414D-9D31-33B4A43F01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4851" y="1463332"/>
            <a:ext cx="4980331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B5209C-3371-3E4B-8D61-CCFA0941878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A46A3-5AD5-54D3-A13D-F0D77D4555E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678099-BD0C-2F4A-8D70-49FD22353CB3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0D7087-6EE8-D4FC-EFF5-3E772220A03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BC7AC-80BC-FACA-C74F-0E7BD27908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1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2432C856-8381-8F4A-A3AD-1564A8E660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850" y="3936015"/>
            <a:ext cx="5263464" cy="2513998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C5E64D1-66BA-7A42-A557-FF381D423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3429000"/>
            <a:ext cx="5263464" cy="420515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140EEDC-0758-654D-B35E-BB98D7C2590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4850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1FA8125-2794-1645-A1B0-DC8448FB17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3688" y="3428827"/>
            <a:ext cx="5263462" cy="302118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1">
            <a:extLst>
              <a:ext uri="{FF2B5EF4-FFF2-40B4-BE49-F238E27FC236}">
                <a16:creationId xmlns:a16="http://schemas.microsoft.com/office/drawing/2014/main" id="{75893D8E-48B7-4B4F-8A86-B4ECAFBDEE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64843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1" name="Picture Placeholder 21">
            <a:extLst>
              <a:ext uri="{FF2B5EF4-FFF2-40B4-BE49-F238E27FC236}">
                <a16:creationId xmlns:a16="http://schemas.microsoft.com/office/drawing/2014/main" id="{7A303299-9E18-EC42-805D-9A9BB7AB7EC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224836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9B3CF-9D84-86CE-23EE-51DB29A6A26F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E8051664-DB41-324E-9EA7-5C430DE7D15F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0F7EB4-3854-F99F-C2BA-20D6A75502C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21A11-175A-05F8-F3B6-13305C7AD77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37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B4EF1B7-19D5-6E41-953B-F2390E1FCDB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2356"/>
            <a:ext cx="12192000" cy="45472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C7A910-3C0D-7049-9A96-4D0C3BC060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375" y="5084894"/>
            <a:ext cx="3830594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A2601F-DDEF-1C4D-BFE1-A69A1455793C}"/>
              </a:ext>
            </a:extLst>
          </p:cNvPr>
          <p:cNvGrpSpPr/>
          <p:nvPr userDrawn="1"/>
        </p:nvGrpSpPr>
        <p:grpSpPr>
          <a:xfrm>
            <a:off x="666191" y="4912494"/>
            <a:ext cx="472795" cy="1537733"/>
            <a:chOff x="1504950" y="1122363"/>
            <a:chExt cx="1363038" cy="413543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C0B63F1-7E6F-6045-B02B-5B660F4680FA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68D924E-4E91-D143-A43D-65B3AC1860A5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83AEF7-C7CC-A144-B1E3-14B647F82C1A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52A0CA3-290C-234B-A84C-7F3867DE97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99702" y="5681360"/>
            <a:ext cx="3830594" cy="655637"/>
          </a:xfrm>
        </p:spPr>
        <p:txBody>
          <a:bodyPr>
            <a:noAutofit/>
          </a:bodyPr>
          <a:lstStyle>
            <a:lvl1pPr marL="0" indent="0">
              <a:buNone/>
              <a:defRPr sz="4400" b="0" i="1">
                <a:latin typeface="Century Schoolbook" panose="02040604050505020304" pitchFamily="18" charset="0"/>
              </a:defRPr>
            </a:lvl1pPr>
          </a:lstStyle>
          <a:p>
            <a:pPr lvl="0"/>
            <a:r>
              <a:rPr lang="en-US" dirty="0"/>
              <a:t>Two lines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442DF4C-6577-DC49-A556-17E3122C75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D9ECB-6488-9E20-0F4D-7D7D6B19608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6A152B-DD0D-3240-B4C2-E79DA334A732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047665-2186-AC12-6EFA-41E3C14DA08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B15A6-4E41-DC70-3535-0D528DC78BF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49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A163F7-1E8F-4643-B891-91B7B971A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1F588-76BB-7E41-9E48-F7E1A5299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D665E-A4F1-474E-B017-3A3C2A1A4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5C895C0-92B0-2445-A2A0-721139690E65}" type="datetime1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3F0B4-0F6A-6348-9F03-8D029937C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878F1-4432-4542-BE64-1331C98C1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06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62" r:id="rId6"/>
    <p:sldLayoutId id="2147483661" r:id="rId7"/>
    <p:sldLayoutId id="2147483653" r:id="rId8"/>
    <p:sldLayoutId id="2147483654" r:id="rId9"/>
    <p:sldLayoutId id="2147483655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Century Schoolbook" panose="020406040505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krhine@bgsu.edu" TargetMode="External"/><Relationship Id="rId3" Type="http://schemas.openxmlformats.org/officeDocument/2006/relationships/hyperlink" Target="https://www.bgsu.edu/content/dam/BGSU/purchasing/documents/falcons-purch/Non-Catalog-Orders-Payment-Request-Training-Guide.pdf" TargetMode="External"/><Relationship Id="rId7" Type="http://schemas.openxmlformats.org/officeDocument/2006/relationships/hyperlink" Target="mailto:purchasing@bgsu.edu" TargetMode="External"/><Relationship Id="rId2" Type="http://schemas.openxmlformats.org/officeDocument/2006/relationships/hyperlink" Target="https://www.bgsu.edu/content/dam/BGSU/purchasing/documents/PaymentWorks/PaymentWorks-Registration-Instructions-Award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bgsu.edu/finance-and-administration/controller.html" TargetMode="External"/><Relationship Id="rId5" Type="http://schemas.openxmlformats.org/officeDocument/2006/relationships/hyperlink" Target="https://www.bgsu.edu/purchasing.html" TargetMode="External"/><Relationship Id="rId4" Type="http://schemas.openxmlformats.org/officeDocument/2006/relationships/hyperlink" Target="https://falconbgsu-my.sharepoint.com/:b:/g/personal/konecnj_bgsu_edu/EXQ5vm6EKDhAgFqTTLrwBngBlhuhPsK-yDj3UmURJEAgyQ?e=q0YpCj" TargetMode="External"/><Relationship Id="rId9" Type="http://schemas.openxmlformats.org/officeDocument/2006/relationships/hyperlink" Target="mailto:rswanso@bgsu.edu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04E973-2EB7-5549-8149-D6C0F18C9A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Awards Training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5DEDDE0-14EF-EC45-A207-8FC9BC4DD7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Purchasing | Procure to Pay | Controller’s Office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5865CE-3B27-3640-8475-5612755F6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339019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Foreign Individuals Specifics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NRA – Tax withholding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How it affects your budget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Use the </a:t>
            </a:r>
            <a:r>
              <a:rPr lang="en-US" sz="1800" b="1" dirty="0"/>
              <a:t>Glacier Withholding Calculator </a:t>
            </a:r>
            <a:r>
              <a:rPr lang="en-US" sz="1800" dirty="0"/>
              <a:t>to help determine tax withholdings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Wire transfers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Used for individuals that do not have a U.S. address or bank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Possible wire transfer fee (could be up to $50)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1CA939-1582-4C6A-87EF-3BD1CEB2C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1850" y="4309616"/>
            <a:ext cx="6928299" cy="118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717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025" y="347749"/>
            <a:ext cx="10731775" cy="67786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Awards Decision Tree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Business Operations – Procure to Pay</a:t>
            </a:r>
          </a:p>
          <a:p>
            <a:r>
              <a:rPr lang="en-US">
                <a:hlinkClick r:id="rId2"/>
              </a:rPr>
              <a:t>purchasing@bgsu.edu</a:t>
            </a:r>
            <a:r>
              <a:rPr lang="en-US"/>
              <a:t> | 419-372-8411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65CEF1-3E9E-4348-9FE2-BF56841642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4334" y="1025610"/>
            <a:ext cx="7788103" cy="514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265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49" y="170062"/>
            <a:ext cx="10731775" cy="67786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Awards Reference Guide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2D4E45-8228-45CF-95D5-1855BBEAB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9359" y="847923"/>
            <a:ext cx="5082481" cy="51784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9307E9-B516-4624-9D4F-6E270DBE09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016" y="1738996"/>
            <a:ext cx="5067559" cy="339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238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PaymentWorks Award Instructions</a:t>
            </a:r>
            <a:endParaRPr lang="en-US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Falcons Purch Payment Request Instructions</a:t>
            </a:r>
            <a:endParaRPr lang="en-US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Chrome River Single Pay Manual</a:t>
            </a:r>
            <a:endParaRPr lang="en-US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5"/>
              </a:rPr>
              <a:t>BGSU Purchasing Website</a:t>
            </a:r>
            <a:endParaRPr lang="en-US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6"/>
              </a:rPr>
              <a:t>BGSU Controller’s Office Website</a:t>
            </a:r>
            <a:endParaRPr lang="en-US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Awards Inquiries: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7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387D200-B417-448E-A3DF-8159078E3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662088"/>
              </p:ext>
            </p:extLst>
          </p:nvPr>
        </p:nvGraphicFramePr>
        <p:xfrm>
          <a:off x="1219200" y="4275723"/>
          <a:ext cx="9753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70205">
                  <a:extLst>
                    <a:ext uri="{9D8B030D-6E8A-4147-A177-3AD203B41FA5}">
                      <a16:colId xmlns:a16="http://schemas.microsoft.com/office/drawing/2014/main" val="452457260"/>
                    </a:ext>
                  </a:extLst>
                </a:gridCol>
                <a:gridCol w="1765004">
                  <a:extLst>
                    <a:ext uri="{9D8B030D-6E8A-4147-A177-3AD203B41FA5}">
                      <a16:colId xmlns:a16="http://schemas.microsoft.com/office/drawing/2014/main" val="3990125397"/>
                    </a:ext>
                  </a:extLst>
                </a:gridCol>
                <a:gridCol w="2718391">
                  <a:extLst>
                    <a:ext uri="{9D8B030D-6E8A-4147-A177-3AD203B41FA5}">
                      <a16:colId xmlns:a16="http://schemas.microsoft.com/office/drawing/2014/main" val="4028633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Phone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Email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59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Kristina Rhine, Procure to Pay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419-372-4694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8"/>
                        </a:rPr>
                        <a:t>krhine@bgsu.edu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251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Bob Swanson, Controller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419-372-8597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9"/>
                        </a:rPr>
                        <a:t>rswanso@bgsu.edu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48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39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F5FC54-9712-4086-8467-47A4FC669A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3401" y="5635308"/>
            <a:ext cx="8475276" cy="317531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B0E62-1C11-4E57-B5CD-5C47D8FDDB4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| 419-372-8411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78EED-D8B4-4A6C-BD6D-82BD90BD9D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026" name="Picture 2" descr="bgsu logo in white on background of orange">
            <a:extLst>
              <a:ext uri="{FF2B5EF4-FFF2-40B4-BE49-F238E27FC236}">
                <a16:creationId xmlns:a16="http://schemas.microsoft.com/office/drawing/2014/main" id="{1874CA2D-D1BC-4A3B-BEAD-FB6350034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090" y="6087343"/>
            <a:ext cx="1905000" cy="538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F6BF653-A787-4210-9360-092433733F2C}"/>
              </a:ext>
            </a:extLst>
          </p:cNvPr>
          <p:cNvSpPr txBox="1">
            <a:spLocks/>
          </p:cNvSpPr>
          <p:nvPr/>
        </p:nvSpPr>
        <p:spPr>
          <a:xfrm>
            <a:off x="730112" y="1870295"/>
            <a:ext cx="10731775" cy="203058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Century Schoolbook" panose="02040604050505020304" pitchFamily="18" charset="0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6000" dirty="0"/>
              <a:t>Awards</a:t>
            </a:r>
          </a:p>
          <a:p>
            <a:pPr algn="ctr">
              <a:lnSpc>
                <a:spcPct val="100000"/>
              </a:lnSpc>
            </a:pPr>
            <a:r>
              <a:rPr lang="en-US" sz="6000" dirty="0"/>
              <a:t>Questions and Answers</a:t>
            </a:r>
          </a:p>
        </p:txBody>
      </p:sp>
    </p:spTree>
    <p:extLst>
      <p:ext uri="{BB962C8B-B14F-4D97-AF65-F5344CB8AC3E}">
        <p14:creationId xmlns:p14="http://schemas.microsoft.com/office/powerpoint/2010/main" val="2900825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Introductions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Definition of Awards / Why it Matters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PaymentWorks Entry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Falcons Purch / Chrome River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Foreign Individuals Process and Specifics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Decision Tree and Reference Guide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Resources and Q&amp;A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64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Overview of Awards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b="1" dirty="0"/>
              <a:t>Definition:</a:t>
            </a:r>
          </a:p>
          <a:p>
            <a:pPr>
              <a:lnSpc>
                <a:spcPct val="100000"/>
              </a:lnSpc>
            </a:pPr>
            <a:r>
              <a:rPr lang="en-US" dirty="0"/>
              <a:t>   Prizes and awards are payments: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In recognition of charitable, scientific, educational, artistic, literary, or civic achievement, or;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Are received as the result of entering a contest or competition, or;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Are received based on their performance as employees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Drawing gifts or monetary payments are also classified as prizes</a:t>
            </a:r>
          </a:p>
          <a:p>
            <a:pPr lvl="1">
              <a:lnSpc>
                <a:spcPct val="100000"/>
              </a:lnSpc>
            </a:pPr>
            <a:endParaRPr lang="en-US" sz="700" dirty="0"/>
          </a:p>
          <a:p>
            <a:pPr>
              <a:lnSpc>
                <a:spcPct val="100000"/>
              </a:lnSpc>
            </a:pPr>
            <a:r>
              <a:rPr lang="en-US" b="1" dirty="0"/>
              <a:t>Why it Matters:</a:t>
            </a:r>
          </a:p>
          <a:p>
            <a:pPr>
              <a:lnSpc>
                <a:spcPct val="100000"/>
              </a:lnSpc>
            </a:pPr>
            <a:r>
              <a:rPr lang="en-US" dirty="0"/>
              <a:t>   If certain dollar thresholds are satisfied, the University is required by federal law to report the prize or award to the IRS and the recipient on either: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IRS Form 1099-MISC, Miscellaneous Income, or;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IRS Form 1042-S, Foreign Person’s U.S. Source Income Subject to Withholding, or;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IRS Form W-2 Wage and Tax Statement</a:t>
            </a:r>
          </a:p>
          <a:p>
            <a:pPr lvl="1">
              <a:lnSpc>
                <a:spcPct val="100000"/>
              </a:lnSpc>
            </a:pPr>
            <a:endParaRPr lang="en-US" sz="5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Awards </a:t>
            </a:r>
            <a:r>
              <a:rPr lang="en-US" b="1" u="sng" dirty="0"/>
              <a:t>can</a:t>
            </a:r>
            <a:r>
              <a:rPr lang="en-US" dirty="0"/>
              <a:t> impact a student’s financial aid package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Note</a:t>
            </a:r>
            <a:r>
              <a:rPr lang="en-US" dirty="0"/>
              <a:t>: in higher education, the term “award” is also used with regard to Student Financial Aid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2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Onboarding / PaymentWorks Entry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1" y="1463331"/>
            <a:ext cx="5391150" cy="436762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PaymentWorks is the main source of Award submission for consideration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Required Documentation to attach to invite: 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Award Criteria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Procure to Pay Manager reviews invitation before it is released to the recipient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United States citizens: Awards may be taxable through a 1099 process in FMS/Falcons Purch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Foreign individuals: Awards may be taxable based on the individual’s home country through process in Glacier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9445DA-CCA3-4549-90E8-B3C0B2BE2C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4406" y="1591067"/>
            <a:ext cx="5563472" cy="367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021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Award Payment Tools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Payment of awards can be issued through either </a:t>
            </a:r>
            <a:r>
              <a:rPr lang="en-US" sz="2000" b="1" i="1" dirty="0"/>
              <a:t>Falcons Purch, Chrome River </a:t>
            </a:r>
            <a:r>
              <a:rPr lang="en-US" sz="2000" dirty="0"/>
              <a:t>or a </a:t>
            </a:r>
            <a:r>
              <a:rPr lang="en-US" sz="2000" b="1" i="1" dirty="0"/>
              <a:t>wire transfer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Which method should I use to issue payment?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800" dirty="0"/>
              <a:t>1099 tax implications guide the decision of what system to use 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Flat fee vs. Dollar-for-Dollar receipts 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Type of award / award criteria 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5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Entering Awards into Falcons Purch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Awards should ONLY be paid via a Payment Request if done through Falcons Purch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Required Documentation to attach to requisition: 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Award Criteria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Award Notification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Things of Note: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Supplier Invoice Number: should be either date of award OR date entered into system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Commodity Code: 20000000 (FP Services)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Account Code should ALWAYS be 58292 (Awards)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If the award is being paid out of a Foundation account, be sure to change the Business Unit to BGFDN in the Accounting Codes AND Header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0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Entering Awards into Chrome River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Awards should be paid via a Single Pay if done through Chrome River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Required Documentation to attach to report: 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Award Criteria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Award Notification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Things of Note: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Check “Non-Employee Expense Report” when starting report!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Expense Type should be </a:t>
            </a:r>
            <a:r>
              <a:rPr lang="en-US" sz="1800" dirty="0" err="1"/>
              <a:t>Misc</a:t>
            </a:r>
            <a:r>
              <a:rPr lang="en-US" sz="1800" dirty="0"/>
              <a:t> (found through Equip/Library/</a:t>
            </a:r>
            <a:r>
              <a:rPr lang="en-US" sz="1800" dirty="0" err="1"/>
              <a:t>Misc</a:t>
            </a:r>
            <a:r>
              <a:rPr lang="en-US" sz="1800" dirty="0"/>
              <a:t> </a:t>
            </a: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 err="1">
                <a:sym typeface="Wingdings" panose="05000000000000000000" pitchFamily="2" charset="2"/>
              </a:rPr>
              <a:t>Misc</a:t>
            </a:r>
            <a:r>
              <a:rPr lang="en-US" sz="1800" dirty="0">
                <a:sym typeface="Wingdings" panose="05000000000000000000" pitchFamily="2" charset="2"/>
              </a:rPr>
              <a:t>)</a:t>
            </a:r>
            <a:endParaRPr lang="en-US" sz="1800" dirty="0"/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Account Code should ALWAYS be 58292 (Awards)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141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F5FC54-9712-4086-8467-47A4FC669A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3401" y="5635308"/>
            <a:ext cx="8475276" cy="317531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B0E62-1C11-4E57-B5CD-5C47D8FDDB4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| 419-372-8411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78EED-D8B4-4A6C-BD6D-82BD90BD9D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 descr="bgsu logo in white on background of orange">
            <a:extLst>
              <a:ext uri="{FF2B5EF4-FFF2-40B4-BE49-F238E27FC236}">
                <a16:creationId xmlns:a16="http://schemas.microsoft.com/office/drawing/2014/main" id="{1874CA2D-D1BC-4A3B-BEAD-FB6350034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090" y="6087343"/>
            <a:ext cx="1905000" cy="538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F6BF653-A787-4210-9360-092433733F2C}"/>
              </a:ext>
            </a:extLst>
          </p:cNvPr>
          <p:cNvSpPr txBox="1">
            <a:spLocks/>
          </p:cNvSpPr>
          <p:nvPr/>
        </p:nvSpPr>
        <p:spPr>
          <a:xfrm>
            <a:off x="730112" y="1870295"/>
            <a:ext cx="10731775" cy="203058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Century Schoolbook" panose="02040604050505020304" pitchFamily="18" charset="0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6000" dirty="0"/>
              <a:t> General Awards</a:t>
            </a:r>
          </a:p>
          <a:p>
            <a:pPr algn="ctr">
              <a:lnSpc>
                <a:spcPct val="100000"/>
              </a:lnSpc>
            </a:pPr>
            <a:r>
              <a:rPr lang="en-US" sz="6000" dirty="0"/>
              <a:t>Questions and Answers</a:t>
            </a:r>
          </a:p>
        </p:txBody>
      </p:sp>
    </p:spTree>
    <p:extLst>
      <p:ext uri="{BB962C8B-B14F-4D97-AF65-F5344CB8AC3E}">
        <p14:creationId xmlns:p14="http://schemas.microsoft.com/office/powerpoint/2010/main" val="1176372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57F-4DBF-5840-8DD5-3C305DBD6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Foreign Individuals Process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676C-E1D4-5644-9993-1C444CCD4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463331"/>
            <a:ext cx="10731775" cy="4367625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Foreign individuals providing services to BGSU from foreign location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No tax withholding obligations to tax country – can be paid via wire transfer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Foreign individuals providing services to BGSU in the United States OR Foreign individuals receiving an award unrelated to a job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Payroll enters individual’s information into Glacier (Glacier will confirm if taxes must be withheld)</a:t>
            </a:r>
          </a:p>
          <a:p>
            <a:pPr lvl="1">
              <a:lnSpc>
                <a:spcPct val="100000"/>
              </a:lnSpc>
            </a:pPr>
            <a:endParaRPr lang="en-US" sz="100" dirty="0"/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If taxes do not need to be withheld:</a:t>
            </a:r>
          </a:p>
          <a:p>
            <a:pPr marL="1200150" lvl="2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Department should initiate Payment Request in Falcons Purch if individual has a U.S. address or bank</a:t>
            </a:r>
          </a:p>
          <a:p>
            <a:pPr marL="1200150" lvl="2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Department should initiate a wire transfer if the individual does not have a U.S. address or bank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If taxes must be withheld:</a:t>
            </a:r>
          </a:p>
          <a:p>
            <a:pPr marL="1200150" lvl="2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PaymentWorks registration must be canceled</a:t>
            </a:r>
          </a:p>
          <a:p>
            <a:pPr marL="1657350" lvl="3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Department should initiate Single Pay in Chrome River if the individual has a U.S. address or bank</a:t>
            </a:r>
          </a:p>
          <a:p>
            <a:pPr marL="1657350" lvl="3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Department should initiate a wire transfer if the individual does not have a U.S. address or bank</a:t>
            </a:r>
          </a:p>
          <a:p>
            <a:pPr lvl="3">
              <a:lnSpc>
                <a:spcPct val="100000"/>
              </a:lnSpc>
            </a:pPr>
            <a:endParaRPr lang="en-US" sz="1400" dirty="0"/>
          </a:p>
          <a:p>
            <a:pPr marL="1200150" lvl="2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108A81D-1D0D-B2B9-3D6C-FE3185836AD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Business Operations – Procure to Pay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ABBCB7-06B8-B015-AA18-087A08A2D3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202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FD5000"/>
      </a:dk2>
      <a:lt2>
        <a:srgbClr val="4F2C1D"/>
      </a:lt2>
      <a:accent1>
        <a:srgbClr val="F1C051"/>
      </a:accent1>
      <a:accent2>
        <a:srgbClr val="C0957E"/>
      </a:accent2>
      <a:accent3>
        <a:srgbClr val="DDA6A5"/>
      </a:accent3>
      <a:accent4>
        <a:srgbClr val="F18079"/>
      </a:accent4>
      <a:accent5>
        <a:srgbClr val="80BAAC"/>
      </a:accent5>
      <a:accent6>
        <a:srgbClr val="1B616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2311</TotalTime>
  <Words>944</Words>
  <Application>Microsoft Office PowerPoint</Application>
  <PresentationFormat>Widescreen</PresentationFormat>
  <Paragraphs>142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Avenir Next</vt:lpstr>
      <vt:lpstr>Avenir Next Medium</vt:lpstr>
      <vt:lpstr>Calibri</vt:lpstr>
      <vt:lpstr>Century Schoolbook</vt:lpstr>
      <vt:lpstr>Courier New</vt:lpstr>
      <vt:lpstr>Office Theme</vt:lpstr>
      <vt:lpstr>Awards Training</vt:lpstr>
      <vt:lpstr>Agenda</vt:lpstr>
      <vt:lpstr>Overview of Awards</vt:lpstr>
      <vt:lpstr>Onboarding / PaymentWorks Entry</vt:lpstr>
      <vt:lpstr>Award Payment Tools</vt:lpstr>
      <vt:lpstr>Entering Awards into Falcons Purch</vt:lpstr>
      <vt:lpstr>Entering Awards into Chrome River</vt:lpstr>
      <vt:lpstr>PowerPoint Presentation</vt:lpstr>
      <vt:lpstr>Foreign Individuals Process</vt:lpstr>
      <vt:lpstr>Foreign Individuals Specifics</vt:lpstr>
      <vt:lpstr>Awards Decision Tree</vt:lpstr>
      <vt:lpstr>Awards Reference Guide</vt:lpstr>
      <vt:lpstr>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N Jonckheere</dc:creator>
  <cp:lastModifiedBy>Chelsea A Melone</cp:lastModifiedBy>
  <cp:revision>31</cp:revision>
  <dcterms:created xsi:type="dcterms:W3CDTF">2022-02-17T18:59:14Z</dcterms:created>
  <dcterms:modified xsi:type="dcterms:W3CDTF">2023-03-14T18:12:09Z</dcterms:modified>
</cp:coreProperties>
</file>