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sldIdLst>
    <p:sldId id="257" r:id="rId2"/>
    <p:sldId id="284" r:id="rId3"/>
    <p:sldId id="258" r:id="rId4"/>
    <p:sldId id="280" r:id="rId5"/>
    <p:sldId id="259" r:id="rId6"/>
    <p:sldId id="260" r:id="rId7"/>
    <p:sldId id="263" r:id="rId8"/>
    <p:sldId id="261" r:id="rId9"/>
    <p:sldId id="262" r:id="rId10"/>
    <p:sldId id="264" r:id="rId11"/>
    <p:sldId id="266" r:id="rId12"/>
    <p:sldId id="267" r:id="rId13"/>
    <p:sldId id="268" r:id="rId14"/>
    <p:sldId id="271" r:id="rId15"/>
    <p:sldId id="270" r:id="rId16"/>
    <p:sldId id="282" r:id="rId17"/>
    <p:sldId id="285" r:id="rId18"/>
    <p:sldId id="272" r:id="rId19"/>
    <p:sldId id="273" r:id="rId20"/>
    <p:sldId id="274" r:id="rId21"/>
    <p:sldId id="281" r:id="rId22"/>
    <p:sldId id="275" r:id="rId23"/>
    <p:sldId id="276" r:id="rId24"/>
    <p:sldId id="283" r:id="rId25"/>
    <p:sldId id="277" r:id="rId26"/>
    <p:sldId id="279" r:id="rId2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5000"/>
    <a:srgbClr val="563120"/>
    <a:srgbClr val="5C3422"/>
    <a:srgbClr val="4F2D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p:restoredTop sz="94694"/>
  </p:normalViewPr>
  <p:slideViewPr>
    <p:cSldViewPr snapToGrid="0" snapToObjects="1">
      <p:cViewPr varScale="1">
        <p:scale>
          <a:sx n="108" d="100"/>
          <a:sy n="108" d="100"/>
        </p:scale>
        <p:origin x="78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8DEB71B-B770-C649-B84E-7E82D059D59F}" type="datetimeFigureOut">
              <a:rPr lang="en-US" smtClean="0"/>
              <a:t>3/30/2023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AE63DFD-42BD-1340-ABF2-DB24E71C35DB}" type="slidenum">
              <a:rPr lang="en-US" smtClean="0"/>
              <a:t>‹#›</a:t>
            </a:fld>
            <a:endParaRPr lang="en-US"/>
          </a:p>
        </p:txBody>
      </p:sp>
    </p:spTree>
    <p:extLst>
      <p:ext uri="{BB962C8B-B14F-4D97-AF65-F5344CB8AC3E}">
        <p14:creationId xmlns:p14="http://schemas.microsoft.com/office/powerpoint/2010/main" val="2846166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E63DFD-42BD-1340-ABF2-DB24E71C35DB}" type="slidenum">
              <a:rPr lang="en-US" smtClean="0"/>
              <a:t>1</a:t>
            </a:fld>
            <a:endParaRPr lang="en-US"/>
          </a:p>
        </p:txBody>
      </p:sp>
    </p:spTree>
    <p:extLst>
      <p:ext uri="{BB962C8B-B14F-4D97-AF65-F5344CB8AC3E}">
        <p14:creationId xmlns:p14="http://schemas.microsoft.com/office/powerpoint/2010/main" val="2618068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10</a:t>
            </a:fld>
            <a:endParaRPr lang="en-US"/>
          </a:p>
        </p:txBody>
      </p:sp>
    </p:spTree>
    <p:extLst>
      <p:ext uri="{BB962C8B-B14F-4D97-AF65-F5344CB8AC3E}">
        <p14:creationId xmlns:p14="http://schemas.microsoft.com/office/powerpoint/2010/main" val="413199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11</a:t>
            </a:fld>
            <a:endParaRPr lang="en-US"/>
          </a:p>
        </p:txBody>
      </p:sp>
    </p:spTree>
    <p:extLst>
      <p:ext uri="{BB962C8B-B14F-4D97-AF65-F5344CB8AC3E}">
        <p14:creationId xmlns:p14="http://schemas.microsoft.com/office/powerpoint/2010/main" val="2417184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12</a:t>
            </a:fld>
            <a:endParaRPr lang="en-US"/>
          </a:p>
        </p:txBody>
      </p:sp>
    </p:spTree>
    <p:extLst>
      <p:ext uri="{BB962C8B-B14F-4D97-AF65-F5344CB8AC3E}">
        <p14:creationId xmlns:p14="http://schemas.microsoft.com/office/powerpoint/2010/main" val="1583391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13</a:t>
            </a:fld>
            <a:endParaRPr lang="en-US"/>
          </a:p>
        </p:txBody>
      </p:sp>
    </p:spTree>
    <p:extLst>
      <p:ext uri="{BB962C8B-B14F-4D97-AF65-F5344CB8AC3E}">
        <p14:creationId xmlns:p14="http://schemas.microsoft.com/office/powerpoint/2010/main" val="1707617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14</a:t>
            </a:fld>
            <a:endParaRPr lang="en-US"/>
          </a:p>
        </p:txBody>
      </p:sp>
    </p:spTree>
    <p:extLst>
      <p:ext uri="{BB962C8B-B14F-4D97-AF65-F5344CB8AC3E}">
        <p14:creationId xmlns:p14="http://schemas.microsoft.com/office/powerpoint/2010/main" val="2617640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a:p>
            <a:r>
              <a:rPr lang="en-US" dirty="0"/>
              <a:t>REMINDER – Note #1 and 2 in Reconciliation portion of PCard Manual (p. 8-9)</a:t>
            </a:r>
          </a:p>
        </p:txBody>
      </p:sp>
      <p:sp>
        <p:nvSpPr>
          <p:cNvPr id="4" name="Slide Number Placeholder 3"/>
          <p:cNvSpPr>
            <a:spLocks noGrp="1"/>
          </p:cNvSpPr>
          <p:nvPr>
            <p:ph type="sldNum" sz="quarter" idx="5"/>
          </p:nvPr>
        </p:nvSpPr>
        <p:spPr/>
        <p:txBody>
          <a:bodyPr/>
          <a:lstStyle/>
          <a:p>
            <a:fld id="{EAE63DFD-42BD-1340-ABF2-DB24E71C35DB}" type="slidenum">
              <a:rPr lang="en-US" smtClean="0"/>
              <a:t>15</a:t>
            </a:fld>
            <a:endParaRPr lang="en-US"/>
          </a:p>
        </p:txBody>
      </p:sp>
    </p:spTree>
    <p:extLst>
      <p:ext uri="{BB962C8B-B14F-4D97-AF65-F5344CB8AC3E}">
        <p14:creationId xmlns:p14="http://schemas.microsoft.com/office/powerpoint/2010/main" val="24797440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16</a:t>
            </a:fld>
            <a:endParaRPr lang="en-US"/>
          </a:p>
        </p:txBody>
      </p:sp>
    </p:spTree>
    <p:extLst>
      <p:ext uri="{BB962C8B-B14F-4D97-AF65-F5344CB8AC3E}">
        <p14:creationId xmlns:p14="http://schemas.microsoft.com/office/powerpoint/2010/main" val="1400457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17</a:t>
            </a:fld>
            <a:endParaRPr lang="en-US"/>
          </a:p>
        </p:txBody>
      </p:sp>
    </p:spTree>
    <p:extLst>
      <p:ext uri="{BB962C8B-B14F-4D97-AF65-F5344CB8AC3E}">
        <p14:creationId xmlns:p14="http://schemas.microsoft.com/office/powerpoint/2010/main" val="1573573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p:txBody>
      </p:sp>
      <p:sp>
        <p:nvSpPr>
          <p:cNvPr id="4" name="Slide Number Placeholder 3"/>
          <p:cNvSpPr>
            <a:spLocks noGrp="1"/>
          </p:cNvSpPr>
          <p:nvPr>
            <p:ph type="sldNum" sz="quarter" idx="5"/>
          </p:nvPr>
        </p:nvSpPr>
        <p:spPr/>
        <p:txBody>
          <a:bodyPr/>
          <a:lstStyle/>
          <a:p>
            <a:fld id="{EAE63DFD-42BD-1340-ABF2-DB24E71C35DB}" type="slidenum">
              <a:rPr lang="en-US" smtClean="0"/>
              <a:t>18</a:t>
            </a:fld>
            <a:endParaRPr lang="en-US"/>
          </a:p>
        </p:txBody>
      </p:sp>
    </p:spTree>
    <p:extLst>
      <p:ext uri="{BB962C8B-B14F-4D97-AF65-F5344CB8AC3E}">
        <p14:creationId xmlns:p14="http://schemas.microsoft.com/office/powerpoint/2010/main" val="3178793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19</a:t>
            </a:fld>
            <a:endParaRPr lang="en-US"/>
          </a:p>
        </p:txBody>
      </p:sp>
    </p:spTree>
    <p:extLst>
      <p:ext uri="{BB962C8B-B14F-4D97-AF65-F5344CB8AC3E}">
        <p14:creationId xmlns:p14="http://schemas.microsoft.com/office/powerpoint/2010/main" val="3930887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2</a:t>
            </a:fld>
            <a:endParaRPr lang="en-US"/>
          </a:p>
        </p:txBody>
      </p:sp>
    </p:spTree>
    <p:extLst>
      <p:ext uri="{BB962C8B-B14F-4D97-AF65-F5344CB8AC3E}">
        <p14:creationId xmlns:p14="http://schemas.microsoft.com/office/powerpoint/2010/main" val="1577213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p:txBody>
      </p:sp>
      <p:sp>
        <p:nvSpPr>
          <p:cNvPr id="4" name="Slide Number Placeholder 3"/>
          <p:cNvSpPr>
            <a:spLocks noGrp="1"/>
          </p:cNvSpPr>
          <p:nvPr>
            <p:ph type="sldNum" sz="quarter" idx="5"/>
          </p:nvPr>
        </p:nvSpPr>
        <p:spPr/>
        <p:txBody>
          <a:bodyPr/>
          <a:lstStyle/>
          <a:p>
            <a:fld id="{EAE63DFD-42BD-1340-ABF2-DB24E71C35DB}" type="slidenum">
              <a:rPr lang="en-US" smtClean="0"/>
              <a:t>20</a:t>
            </a:fld>
            <a:endParaRPr lang="en-US"/>
          </a:p>
        </p:txBody>
      </p:sp>
    </p:spTree>
    <p:extLst>
      <p:ext uri="{BB962C8B-B14F-4D97-AF65-F5344CB8AC3E}">
        <p14:creationId xmlns:p14="http://schemas.microsoft.com/office/powerpoint/2010/main" val="39802279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p:txBody>
      </p:sp>
      <p:sp>
        <p:nvSpPr>
          <p:cNvPr id="4" name="Slide Number Placeholder 3"/>
          <p:cNvSpPr>
            <a:spLocks noGrp="1"/>
          </p:cNvSpPr>
          <p:nvPr>
            <p:ph type="sldNum" sz="quarter" idx="5"/>
          </p:nvPr>
        </p:nvSpPr>
        <p:spPr/>
        <p:txBody>
          <a:bodyPr/>
          <a:lstStyle/>
          <a:p>
            <a:fld id="{EAE63DFD-42BD-1340-ABF2-DB24E71C35DB}" type="slidenum">
              <a:rPr lang="en-US" smtClean="0"/>
              <a:t>21</a:t>
            </a:fld>
            <a:endParaRPr lang="en-US"/>
          </a:p>
        </p:txBody>
      </p:sp>
    </p:spTree>
    <p:extLst>
      <p:ext uri="{BB962C8B-B14F-4D97-AF65-F5344CB8AC3E}">
        <p14:creationId xmlns:p14="http://schemas.microsoft.com/office/powerpoint/2010/main" val="2601238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22</a:t>
            </a:fld>
            <a:endParaRPr lang="en-US"/>
          </a:p>
        </p:txBody>
      </p:sp>
    </p:spTree>
    <p:extLst>
      <p:ext uri="{BB962C8B-B14F-4D97-AF65-F5344CB8AC3E}">
        <p14:creationId xmlns:p14="http://schemas.microsoft.com/office/powerpoint/2010/main" val="35979693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23</a:t>
            </a:fld>
            <a:endParaRPr lang="en-US"/>
          </a:p>
        </p:txBody>
      </p:sp>
    </p:spTree>
    <p:extLst>
      <p:ext uri="{BB962C8B-B14F-4D97-AF65-F5344CB8AC3E}">
        <p14:creationId xmlns:p14="http://schemas.microsoft.com/office/powerpoint/2010/main" val="42335036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24</a:t>
            </a:fld>
            <a:endParaRPr lang="en-US"/>
          </a:p>
        </p:txBody>
      </p:sp>
    </p:spTree>
    <p:extLst>
      <p:ext uri="{BB962C8B-B14F-4D97-AF65-F5344CB8AC3E}">
        <p14:creationId xmlns:p14="http://schemas.microsoft.com/office/powerpoint/2010/main" val="12583933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forms</a:t>
            </a:r>
          </a:p>
        </p:txBody>
      </p:sp>
      <p:sp>
        <p:nvSpPr>
          <p:cNvPr id="4" name="Slide Number Placeholder 3"/>
          <p:cNvSpPr>
            <a:spLocks noGrp="1"/>
          </p:cNvSpPr>
          <p:nvPr>
            <p:ph type="sldNum" sz="quarter" idx="5"/>
          </p:nvPr>
        </p:nvSpPr>
        <p:spPr/>
        <p:txBody>
          <a:bodyPr/>
          <a:lstStyle/>
          <a:p>
            <a:fld id="{EAE63DFD-42BD-1340-ABF2-DB24E71C35DB}" type="slidenum">
              <a:rPr lang="en-US" smtClean="0"/>
              <a:t>25</a:t>
            </a:fld>
            <a:endParaRPr lang="en-US"/>
          </a:p>
        </p:txBody>
      </p:sp>
    </p:spTree>
    <p:extLst>
      <p:ext uri="{BB962C8B-B14F-4D97-AF65-F5344CB8AC3E}">
        <p14:creationId xmlns:p14="http://schemas.microsoft.com/office/powerpoint/2010/main" val="27987573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63DFD-42BD-1340-ABF2-DB24E71C35DB}" type="slidenum">
              <a:rPr lang="en-US" smtClean="0"/>
              <a:t>26</a:t>
            </a:fld>
            <a:endParaRPr lang="en-US"/>
          </a:p>
        </p:txBody>
      </p:sp>
    </p:spTree>
    <p:extLst>
      <p:ext uri="{BB962C8B-B14F-4D97-AF65-F5344CB8AC3E}">
        <p14:creationId xmlns:p14="http://schemas.microsoft.com/office/powerpoint/2010/main" val="516450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3</a:t>
            </a:fld>
            <a:endParaRPr lang="en-US"/>
          </a:p>
        </p:txBody>
      </p:sp>
    </p:spTree>
    <p:extLst>
      <p:ext uri="{BB962C8B-B14F-4D97-AF65-F5344CB8AC3E}">
        <p14:creationId xmlns:p14="http://schemas.microsoft.com/office/powerpoint/2010/main" val="2208646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4</a:t>
            </a:fld>
            <a:endParaRPr lang="en-US"/>
          </a:p>
        </p:txBody>
      </p:sp>
    </p:spTree>
    <p:extLst>
      <p:ext uri="{BB962C8B-B14F-4D97-AF65-F5344CB8AC3E}">
        <p14:creationId xmlns:p14="http://schemas.microsoft.com/office/powerpoint/2010/main" val="981563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a:t>
            </a:r>
          </a:p>
        </p:txBody>
      </p:sp>
      <p:sp>
        <p:nvSpPr>
          <p:cNvPr id="4" name="Slide Number Placeholder 3"/>
          <p:cNvSpPr>
            <a:spLocks noGrp="1"/>
          </p:cNvSpPr>
          <p:nvPr>
            <p:ph type="sldNum" sz="quarter" idx="5"/>
          </p:nvPr>
        </p:nvSpPr>
        <p:spPr/>
        <p:txBody>
          <a:bodyPr/>
          <a:lstStyle/>
          <a:p>
            <a:fld id="{EAE63DFD-42BD-1340-ABF2-DB24E71C35DB}" type="slidenum">
              <a:rPr lang="en-US" smtClean="0"/>
              <a:t>5</a:t>
            </a:fld>
            <a:endParaRPr lang="en-US"/>
          </a:p>
        </p:txBody>
      </p:sp>
    </p:spTree>
    <p:extLst>
      <p:ext uri="{BB962C8B-B14F-4D97-AF65-F5344CB8AC3E}">
        <p14:creationId xmlns:p14="http://schemas.microsoft.com/office/powerpoint/2010/main" val="3672817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a:p>
            <a:r>
              <a:rPr lang="en-US" dirty="0"/>
              <a:t>FACULTY / STAFF MEALS: in general, individual travel meals are not allowed – per diem</a:t>
            </a:r>
          </a:p>
        </p:txBody>
      </p:sp>
      <p:sp>
        <p:nvSpPr>
          <p:cNvPr id="4" name="Slide Number Placeholder 3"/>
          <p:cNvSpPr>
            <a:spLocks noGrp="1"/>
          </p:cNvSpPr>
          <p:nvPr>
            <p:ph type="sldNum" sz="quarter" idx="5"/>
          </p:nvPr>
        </p:nvSpPr>
        <p:spPr/>
        <p:txBody>
          <a:bodyPr/>
          <a:lstStyle/>
          <a:p>
            <a:fld id="{EAE63DFD-42BD-1340-ABF2-DB24E71C35DB}" type="slidenum">
              <a:rPr lang="en-US" smtClean="0"/>
              <a:t>6</a:t>
            </a:fld>
            <a:endParaRPr lang="en-US"/>
          </a:p>
        </p:txBody>
      </p:sp>
    </p:spTree>
    <p:extLst>
      <p:ext uri="{BB962C8B-B14F-4D97-AF65-F5344CB8AC3E}">
        <p14:creationId xmlns:p14="http://schemas.microsoft.com/office/powerpoint/2010/main" val="2405131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p:txBody>
      </p:sp>
      <p:sp>
        <p:nvSpPr>
          <p:cNvPr id="4" name="Slide Number Placeholder 3"/>
          <p:cNvSpPr>
            <a:spLocks noGrp="1"/>
          </p:cNvSpPr>
          <p:nvPr>
            <p:ph type="sldNum" sz="quarter" idx="5"/>
          </p:nvPr>
        </p:nvSpPr>
        <p:spPr/>
        <p:txBody>
          <a:bodyPr/>
          <a:lstStyle/>
          <a:p>
            <a:fld id="{EAE63DFD-42BD-1340-ABF2-DB24E71C35DB}" type="slidenum">
              <a:rPr lang="en-US" smtClean="0"/>
              <a:t>7</a:t>
            </a:fld>
            <a:endParaRPr lang="en-US"/>
          </a:p>
        </p:txBody>
      </p:sp>
    </p:spTree>
    <p:extLst>
      <p:ext uri="{BB962C8B-B14F-4D97-AF65-F5344CB8AC3E}">
        <p14:creationId xmlns:p14="http://schemas.microsoft.com/office/powerpoint/2010/main" val="2883653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LP</a:t>
            </a:r>
          </a:p>
        </p:txBody>
      </p:sp>
      <p:sp>
        <p:nvSpPr>
          <p:cNvPr id="4" name="Slide Number Placeholder 3"/>
          <p:cNvSpPr>
            <a:spLocks noGrp="1"/>
          </p:cNvSpPr>
          <p:nvPr>
            <p:ph type="sldNum" sz="quarter" idx="5"/>
          </p:nvPr>
        </p:nvSpPr>
        <p:spPr/>
        <p:txBody>
          <a:bodyPr/>
          <a:lstStyle/>
          <a:p>
            <a:fld id="{EAE63DFD-42BD-1340-ABF2-DB24E71C35DB}" type="slidenum">
              <a:rPr lang="en-US" smtClean="0"/>
              <a:t>8</a:t>
            </a:fld>
            <a:endParaRPr lang="en-US"/>
          </a:p>
        </p:txBody>
      </p:sp>
    </p:spTree>
    <p:extLst>
      <p:ext uri="{BB962C8B-B14F-4D97-AF65-F5344CB8AC3E}">
        <p14:creationId xmlns:p14="http://schemas.microsoft.com/office/powerpoint/2010/main" val="357055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JK</a:t>
            </a:r>
          </a:p>
        </p:txBody>
      </p:sp>
      <p:sp>
        <p:nvSpPr>
          <p:cNvPr id="4" name="Slide Number Placeholder 3"/>
          <p:cNvSpPr>
            <a:spLocks noGrp="1"/>
          </p:cNvSpPr>
          <p:nvPr>
            <p:ph type="sldNum" sz="quarter" idx="5"/>
          </p:nvPr>
        </p:nvSpPr>
        <p:spPr/>
        <p:txBody>
          <a:bodyPr/>
          <a:lstStyle/>
          <a:p>
            <a:fld id="{EAE63DFD-42BD-1340-ABF2-DB24E71C35DB}" type="slidenum">
              <a:rPr lang="en-US" smtClean="0"/>
              <a:t>9</a:t>
            </a:fld>
            <a:endParaRPr lang="en-US"/>
          </a:p>
        </p:txBody>
      </p:sp>
    </p:spTree>
    <p:extLst>
      <p:ext uri="{BB962C8B-B14F-4D97-AF65-F5344CB8AC3E}">
        <p14:creationId xmlns:p14="http://schemas.microsoft.com/office/powerpoint/2010/main" val="18900781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Shape, background pattern&#10;&#10;Description automatically generated">
            <a:extLst>
              <a:ext uri="{FF2B5EF4-FFF2-40B4-BE49-F238E27FC236}">
                <a16:creationId xmlns:a16="http://schemas.microsoft.com/office/drawing/2014/main" id="{AF779699-8228-E548-96A7-2D47E59C59B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Picture Placeholder 7">
            <a:extLst>
              <a:ext uri="{FF2B5EF4-FFF2-40B4-BE49-F238E27FC236}">
                <a16:creationId xmlns:a16="http://schemas.microsoft.com/office/drawing/2014/main" id="{8C72548D-80C3-4840-9550-24651812AED0}"/>
              </a:ext>
            </a:extLst>
          </p:cNvPr>
          <p:cNvSpPr>
            <a:spLocks noGrp="1"/>
          </p:cNvSpPr>
          <p:nvPr>
            <p:ph type="pic" sz="quarter" idx="13"/>
          </p:nvPr>
        </p:nvSpPr>
        <p:spPr>
          <a:xfrm>
            <a:off x="7638586" y="0"/>
            <a:ext cx="4553414" cy="6858000"/>
          </a:xfrm>
          <a:prstGeom prst="rect">
            <a:avLst/>
          </a:prstGeom>
        </p:spPr>
        <p:txBody>
          <a:bodyPr/>
          <a:lstStyle/>
          <a:p>
            <a:endParaRPr lang="en-US" dirty="0"/>
          </a:p>
        </p:txBody>
      </p:sp>
      <p:sp>
        <p:nvSpPr>
          <p:cNvPr id="2" name="Title 1">
            <a:extLst>
              <a:ext uri="{FF2B5EF4-FFF2-40B4-BE49-F238E27FC236}">
                <a16:creationId xmlns:a16="http://schemas.microsoft.com/office/drawing/2014/main" id="{209B492F-E6B1-E348-84E4-673C60D7E311}"/>
              </a:ext>
            </a:extLst>
          </p:cNvPr>
          <p:cNvSpPr>
            <a:spLocks noGrp="1"/>
          </p:cNvSpPr>
          <p:nvPr>
            <p:ph type="ctrTitle" hasCustomPrompt="1"/>
          </p:nvPr>
        </p:nvSpPr>
        <p:spPr>
          <a:xfrm>
            <a:off x="353122" y="1122363"/>
            <a:ext cx="7140498" cy="2387600"/>
          </a:xfrm>
        </p:spPr>
        <p:txBody>
          <a:bodyPr anchor="b"/>
          <a:lstStyle>
            <a:lvl1pPr algn="l">
              <a:defRPr sz="6000">
                <a:solidFill>
                  <a:schemeClr val="bg1"/>
                </a:solidFill>
                <a:latin typeface="Century Schoolbook" panose="02040604050505020304" pitchFamily="18" charset="0"/>
              </a:defRPr>
            </a:lvl1pPr>
          </a:lstStyle>
          <a:p>
            <a:r>
              <a:rPr lang="en-US" dirty="0"/>
              <a:t>Click to add title</a:t>
            </a:r>
          </a:p>
        </p:txBody>
      </p:sp>
      <p:sp>
        <p:nvSpPr>
          <p:cNvPr id="3" name="Subtitle 2">
            <a:extLst>
              <a:ext uri="{FF2B5EF4-FFF2-40B4-BE49-F238E27FC236}">
                <a16:creationId xmlns:a16="http://schemas.microsoft.com/office/drawing/2014/main" id="{1D50AC6C-3982-324A-BD12-3318B0E42B8D}"/>
              </a:ext>
            </a:extLst>
          </p:cNvPr>
          <p:cNvSpPr>
            <a:spLocks noGrp="1"/>
          </p:cNvSpPr>
          <p:nvPr>
            <p:ph type="subTitle" idx="1" hasCustomPrompt="1"/>
          </p:nvPr>
        </p:nvSpPr>
        <p:spPr>
          <a:xfrm>
            <a:off x="353122" y="3602038"/>
            <a:ext cx="7140498" cy="1655762"/>
          </a:xfrm>
        </p:spPr>
        <p:txBody>
          <a:bodyPr/>
          <a:lstStyle>
            <a:lvl1pPr marL="0" indent="0" algn="l">
              <a:buNone/>
              <a:defRPr sz="2400" b="0" i="1">
                <a:solidFill>
                  <a:schemeClr val="bg1"/>
                </a:solidFill>
                <a:latin typeface="Century Schoolbook" panose="020406040505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a:t>
            </a:r>
          </a:p>
        </p:txBody>
      </p:sp>
      <p:pic>
        <p:nvPicPr>
          <p:cNvPr id="6" name="Picture 5">
            <a:extLst>
              <a:ext uri="{FF2B5EF4-FFF2-40B4-BE49-F238E27FC236}">
                <a16:creationId xmlns:a16="http://schemas.microsoft.com/office/drawing/2014/main" id="{29637332-39B5-7E49-9DEB-5F5378699A2A}"/>
              </a:ext>
            </a:extLst>
          </p:cNvPr>
          <p:cNvPicPr>
            <a:picLocks noChangeAspect="1"/>
          </p:cNvPicPr>
          <p:nvPr userDrawn="1"/>
        </p:nvPicPr>
        <p:blipFill>
          <a:blip r:embed="rId3"/>
          <a:stretch>
            <a:fillRect/>
          </a:stretch>
        </p:blipFill>
        <p:spPr>
          <a:xfrm>
            <a:off x="353122" y="6194846"/>
            <a:ext cx="3609278" cy="410741"/>
          </a:xfrm>
          <a:prstGeom prst="rect">
            <a:avLst/>
          </a:prstGeom>
        </p:spPr>
      </p:pic>
      <p:sp>
        <p:nvSpPr>
          <p:cNvPr id="4" name="Date Placeholder 3">
            <a:extLst>
              <a:ext uri="{FF2B5EF4-FFF2-40B4-BE49-F238E27FC236}">
                <a16:creationId xmlns:a16="http://schemas.microsoft.com/office/drawing/2014/main" id="{69ED3607-E3E8-C804-8FF7-6030F82BC8FD}"/>
              </a:ext>
            </a:extLst>
          </p:cNvPr>
          <p:cNvSpPr>
            <a:spLocks noGrp="1"/>
          </p:cNvSpPr>
          <p:nvPr>
            <p:ph type="dt" sz="half" idx="14"/>
          </p:nvPr>
        </p:nvSpPr>
        <p:spPr/>
        <p:txBody>
          <a:bodyPr/>
          <a:lstStyle/>
          <a:p>
            <a:fld id="{60DB3945-4C74-5B44-B647-2F938A70FE49}" type="datetime1">
              <a:rPr lang="en-US" smtClean="0"/>
              <a:t>3/30/2023</a:t>
            </a:fld>
            <a:endParaRPr lang="en-US"/>
          </a:p>
        </p:txBody>
      </p:sp>
      <p:sp>
        <p:nvSpPr>
          <p:cNvPr id="7" name="Footer Placeholder 6">
            <a:extLst>
              <a:ext uri="{FF2B5EF4-FFF2-40B4-BE49-F238E27FC236}">
                <a16:creationId xmlns:a16="http://schemas.microsoft.com/office/drawing/2014/main" id="{0BB2820B-27A7-05DA-1825-2EC0B3EBA86E}"/>
              </a:ext>
            </a:extLst>
          </p:cNvPr>
          <p:cNvSpPr>
            <a:spLocks noGrp="1"/>
          </p:cNvSpPr>
          <p:nvPr>
            <p:ph type="ftr" sz="quarter" idx="15"/>
          </p:nvPr>
        </p:nvSpPr>
        <p:spPr/>
        <p:txBody>
          <a:bodyPr/>
          <a:lstStyle/>
          <a:p>
            <a:endParaRPr lang="en-US"/>
          </a:p>
        </p:txBody>
      </p:sp>
      <p:sp>
        <p:nvSpPr>
          <p:cNvPr id="9" name="Slide Number Placeholder 8">
            <a:extLst>
              <a:ext uri="{FF2B5EF4-FFF2-40B4-BE49-F238E27FC236}">
                <a16:creationId xmlns:a16="http://schemas.microsoft.com/office/drawing/2014/main" id="{93837004-7F0B-8631-BF16-EED21E08AC69}"/>
              </a:ext>
            </a:extLst>
          </p:cNvPr>
          <p:cNvSpPr>
            <a:spLocks noGrp="1"/>
          </p:cNvSpPr>
          <p:nvPr>
            <p:ph type="sldNum" sz="quarter" idx="16"/>
          </p:nvPr>
        </p:nvSpPr>
        <p:spPr/>
        <p:txBody>
          <a:bodyPr/>
          <a:lstStyle/>
          <a:p>
            <a:fld id="{E36DADCD-AA45-DC48-ADAB-1DBA94969895}" type="slidenum">
              <a:rPr lang="en-US" smtClean="0"/>
              <a:t>‹#›</a:t>
            </a:fld>
            <a:endParaRPr lang="en-US"/>
          </a:p>
        </p:txBody>
      </p:sp>
    </p:spTree>
    <p:extLst>
      <p:ext uri="{BB962C8B-B14F-4D97-AF65-F5344CB8AC3E}">
        <p14:creationId xmlns:p14="http://schemas.microsoft.com/office/powerpoint/2010/main" val="2130592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9" name="Picture 8" descr="Background pattern&#10;&#10;Description automatically generated with low confidence">
            <a:extLst>
              <a:ext uri="{FF2B5EF4-FFF2-40B4-BE49-F238E27FC236}">
                <a16:creationId xmlns:a16="http://schemas.microsoft.com/office/drawing/2014/main" id="{6D128B5E-A528-454D-B638-FA9EB3C95B69}"/>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Picture Placeholder 7">
            <a:extLst>
              <a:ext uri="{FF2B5EF4-FFF2-40B4-BE49-F238E27FC236}">
                <a16:creationId xmlns:a16="http://schemas.microsoft.com/office/drawing/2014/main" id="{4B123F2A-F327-8E40-83F2-7D58FCCE246E}"/>
              </a:ext>
            </a:extLst>
          </p:cNvPr>
          <p:cNvSpPr>
            <a:spLocks noGrp="1"/>
          </p:cNvSpPr>
          <p:nvPr>
            <p:ph type="pic" sz="quarter" idx="13"/>
          </p:nvPr>
        </p:nvSpPr>
        <p:spPr>
          <a:xfrm>
            <a:off x="7638586" y="0"/>
            <a:ext cx="4553414" cy="6858000"/>
          </a:xfrm>
          <a:prstGeom prst="rect">
            <a:avLst/>
          </a:prstGeom>
        </p:spPr>
        <p:txBody>
          <a:bodyPr/>
          <a:lstStyle/>
          <a:p>
            <a:endParaRPr lang="en-US" dirty="0"/>
          </a:p>
        </p:txBody>
      </p:sp>
      <p:sp>
        <p:nvSpPr>
          <p:cNvPr id="11" name="Title 1">
            <a:extLst>
              <a:ext uri="{FF2B5EF4-FFF2-40B4-BE49-F238E27FC236}">
                <a16:creationId xmlns:a16="http://schemas.microsoft.com/office/drawing/2014/main" id="{858D4510-A4C3-2E4F-8EA0-37FA9C487BDF}"/>
              </a:ext>
            </a:extLst>
          </p:cNvPr>
          <p:cNvSpPr>
            <a:spLocks noGrp="1"/>
          </p:cNvSpPr>
          <p:nvPr>
            <p:ph type="ctrTitle" hasCustomPrompt="1"/>
          </p:nvPr>
        </p:nvSpPr>
        <p:spPr>
          <a:xfrm>
            <a:off x="353122" y="1122363"/>
            <a:ext cx="7140498" cy="2387600"/>
          </a:xfrm>
        </p:spPr>
        <p:txBody>
          <a:bodyPr anchor="b"/>
          <a:lstStyle>
            <a:lvl1pPr algn="l">
              <a:defRPr sz="6000">
                <a:solidFill>
                  <a:schemeClr val="bg1"/>
                </a:solidFill>
                <a:latin typeface="Century Schoolbook" panose="02040604050505020304" pitchFamily="18" charset="0"/>
              </a:defRPr>
            </a:lvl1pPr>
          </a:lstStyle>
          <a:p>
            <a:r>
              <a:rPr lang="en-US" dirty="0"/>
              <a:t>Click to add title</a:t>
            </a:r>
          </a:p>
        </p:txBody>
      </p:sp>
      <p:sp>
        <p:nvSpPr>
          <p:cNvPr id="13" name="Subtitle 2">
            <a:extLst>
              <a:ext uri="{FF2B5EF4-FFF2-40B4-BE49-F238E27FC236}">
                <a16:creationId xmlns:a16="http://schemas.microsoft.com/office/drawing/2014/main" id="{8313B1DD-BC32-AF46-93C2-18606AB8176F}"/>
              </a:ext>
            </a:extLst>
          </p:cNvPr>
          <p:cNvSpPr>
            <a:spLocks noGrp="1"/>
          </p:cNvSpPr>
          <p:nvPr>
            <p:ph type="subTitle" idx="1" hasCustomPrompt="1"/>
          </p:nvPr>
        </p:nvSpPr>
        <p:spPr>
          <a:xfrm>
            <a:off x="353122" y="3602038"/>
            <a:ext cx="7140498" cy="1655762"/>
          </a:xfrm>
        </p:spPr>
        <p:txBody>
          <a:bodyPr/>
          <a:lstStyle>
            <a:lvl1pPr marL="0" indent="0" algn="l">
              <a:buNone/>
              <a:defRPr sz="2400" b="0" i="1">
                <a:solidFill>
                  <a:schemeClr val="bg1"/>
                </a:solidFill>
                <a:latin typeface="Century Schoolbook" panose="020406040505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a:t>
            </a:r>
          </a:p>
        </p:txBody>
      </p:sp>
      <p:pic>
        <p:nvPicPr>
          <p:cNvPr id="7" name="Picture 6">
            <a:extLst>
              <a:ext uri="{FF2B5EF4-FFF2-40B4-BE49-F238E27FC236}">
                <a16:creationId xmlns:a16="http://schemas.microsoft.com/office/drawing/2014/main" id="{525286BF-CD3C-DE4B-97B5-74C11B2730BC}"/>
              </a:ext>
            </a:extLst>
          </p:cNvPr>
          <p:cNvPicPr>
            <a:picLocks noChangeAspect="1"/>
          </p:cNvPicPr>
          <p:nvPr userDrawn="1"/>
        </p:nvPicPr>
        <p:blipFill>
          <a:blip r:embed="rId3"/>
          <a:stretch>
            <a:fillRect/>
          </a:stretch>
        </p:blipFill>
        <p:spPr>
          <a:xfrm>
            <a:off x="353122" y="6194846"/>
            <a:ext cx="3609278" cy="410741"/>
          </a:xfrm>
          <a:prstGeom prst="rect">
            <a:avLst/>
          </a:prstGeom>
        </p:spPr>
      </p:pic>
      <p:sp>
        <p:nvSpPr>
          <p:cNvPr id="2" name="Date Placeholder 1">
            <a:extLst>
              <a:ext uri="{FF2B5EF4-FFF2-40B4-BE49-F238E27FC236}">
                <a16:creationId xmlns:a16="http://schemas.microsoft.com/office/drawing/2014/main" id="{EBE077F8-3F96-0DA2-D421-D2D87165B4B7}"/>
              </a:ext>
            </a:extLst>
          </p:cNvPr>
          <p:cNvSpPr>
            <a:spLocks noGrp="1"/>
          </p:cNvSpPr>
          <p:nvPr>
            <p:ph type="dt" sz="half" idx="14"/>
          </p:nvPr>
        </p:nvSpPr>
        <p:spPr/>
        <p:txBody>
          <a:bodyPr/>
          <a:lstStyle/>
          <a:p>
            <a:fld id="{48EF2660-3EE5-E341-B26E-09D3AA4AF766}" type="datetime1">
              <a:rPr lang="en-US" smtClean="0"/>
              <a:t>3/30/2023</a:t>
            </a:fld>
            <a:endParaRPr lang="en-US"/>
          </a:p>
        </p:txBody>
      </p:sp>
      <p:sp>
        <p:nvSpPr>
          <p:cNvPr id="3" name="Footer Placeholder 2">
            <a:extLst>
              <a:ext uri="{FF2B5EF4-FFF2-40B4-BE49-F238E27FC236}">
                <a16:creationId xmlns:a16="http://schemas.microsoft.com/office/drawing/2014/main" id="{54D347AE-7A44-424B-20CF-12262A3F1AAE}"/>
              </a:ext>
            </a:extLst>
          </p:cNvPr>
          <p:cNvSpPr>
            <a:spLocks noGrp="1"/>
          </p:cNvSpPr>
          <p:nvPr>
            <p:ph type="ftr" sz="quarter" idx="15"/>
          </p:nvPr>
        </p:nvSpPr>
        <p:spPr/>
        <p:txBody>
          <a:bodyPr/>
          <a:lstStyle/>
          <a:p>
            <a:endParaRPr lang="en-US"/>
          </a:p>
        </p:txBody>
      </p:sp>
      <p:sp>
        <p:nvSpPr>
          <p:cNvPr id="4" name="Slide Number Placeholder 3">
            <a:extLst>
              <a:ext uri="{FF2B5EF4-FFF2-40B4-BE49-F238E27FC236}">
                <a16:creationId xmlns:a16="http://schemas.microsoft.com/office/drawing/2014/main" id="{C2D6375E-9F72-C16C-A055-D2C824AF3255}"/>
              </a:ext>
            </a:extLst>
          </p:cNvPr>
          <p:cNvSpPr>
            <a:spLocks noGrp="1"/>
          </p:cNvSpPr>
          <p:nvPr>
            <p:ph type="sldNum" sz="quarter" idx="16"/>
          </p:nvPr>
        </p:nvSpPr>
        <p:spPr/>
        <p:txBody>
          <a:bodyPr/>
          <a:lstStyle/>
          <a:p>
            <a:fld id="{E36DADCD-AA45-DC48-ADAB-1DBA94969895}" type="slidenum">
              <a:rPr lang="en-US" smtClean="0"/>
              <a:t>‹#›</a:t>
            </a:fld>
            <a:endParaRPr lang="en-US"/>
          </a:p>
        </p:txBody>
      </p:sp>
    </p:spTree>
    <p:extLst>
      <p:ext uri="{BB962C8B-B14F-4D97-AF65-F5344CB8AC3E}">
        <p14:creationId xmlns:p14="http://schemas.microsoft.com/office/powerpoint/2010/main" val="963309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21" name="Picture 20" descr="Background pattern&#10;&#10;Description automatically generated with low confidence">
            <a:extLst>
              <a:ext uri="{FF2B5EF4-FFF2-40B4-BE49-F238E27FC236}">
                <a16:creationId xmlns:a16="http://schemas.microsoft.com/office/drawing/2014/main" id="{CA892A14-8E7A-B347-91D2-D291CB9C74F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9BB558A-C132-354F-BB88-CC3C88991206}"/>
              </a:ext>
            </a:extLst>
          </p:cNvPr>
          <p:cNvSpPr>
            <a:spLocks noGrp="1"/>
          </p:cNvSpPr>
          <p:nvPr>
            <p:ph type="title" hasCustomPrompt="1"/>
          </p:nvPr>
        </p:nvSpPr>
        <p:spPr>
          <a:xfrm>
            <a:off x="326566" y="227945"/>
            <a:ext cx="3053666" cy="544512"/>
          </a:xfrm>
        </p:spPr>
        <p:txBody>
          <a:bodyPr>
            <a:normAutofit/>
          </a:bodyPr>
          <a:lstStyle>
            <a:lvl1pPr>
              <a:defRPr sz="2000" b="0" i="0">
                <a:solidFill>
                  <a:schemeClr val="bg1"/>
                </a:solidFill>
                <a:latin typeface="Arial" panose="020B0604020202020204" pitchFamily="34" charset="0"/>
              </a:defRPr>
            </a:lvl1pPr>
          </a:lstStyle>
          <a:p>
            <a:r>
              <a:rPr lang="en-US" dirty="0"/>
              <a:t>SUBHEAD</a:t>
            </a:r>
          </a:p>
        </p:txBody>
      </p:sp>
      <p:sp>
        <p:nvSpPr>
          <p:cNvPr id="3" name="Content Placeholder 2">
            <a:extLst>
              <a:ext uri="{FF2B5EF4-FFF2-40B4-BE49-F238E27FC236}">
                <a16:creationId xmlns:a16="http://schemas.microsoft.com/office/drawing/2014/main" id="{5F4240A7-7BBB-0649-AB24-C5DD5472F8D6}"/>
              </a:ext>
            </a:extLst>
          </p:cNvPr>
          <p:cNvSpPr>
            <a:spLocks noGrp="1"/>
          </p:cNvSpPr>
          <p:nvPr>
            <p:ph sz="half" idx="1" hasCustomPrompt="1"/>
          </p:nvPr>
        </p:nvSpPr>
        <p:spPr>
          <a:xfrm>
            <a:off x="838200" y="4618300"/>
            <a:ext cx="5181600" cy="1558662"/>
          </a:xfrm>
        </p:spPr>
        <p:txBody>
          <a:bodyPr/>
          <a:lstStyle>
            <a:lvl1pPr marL="0" indent="0">
              <a:buNone/>
              <a:defRPr b="0" i="0">
                <a:solidFill>
                  <a:schemeClr val="bg1"/>
                </a:solidFill>
                <a:latin typeface="Century Schoolbook" panose="02040604050505020304" pitchFamily="18"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add text</a:t>
            </a:r>
          </a:p>
        </p:txBody>
      </p:sp>
      <p:grpSp>
        <p:nvGrpSpPr>
          <p:cNvPr id="8" name="Group 7">
            <a:extLst>
              <a:ext uri="{FF2B5EF4-FFF2-40B4-BE49-F238E27FC236}">
                <a16:creationId xmlns:a16="http://schemas.microsoft.com/office/drawing/2014/main" id="{F90BF567-5AFF-494D-9136-F29B6A597260}"/>
              </a:ext>
            </a:extLst>
          </p:cNvPr>
          <p:cNvGrpSpPr/>
          <p:nvPr userDrawn="1"/>
        </p:nvGrpSpPr>
        <p:grpSpPr>
          <a:xfrm>
            <a:off x="225981" y="178080"/>
            <a:ext cx="201169" cy="570931"/>
            <a:chOff x="497359" y="438150"/>
            <a:chExt cx="482786" cy="1370178"/>
          </a:xfrm>
        </p:grpSpPr>
        <p:cxnSp>
          <p:nvCxnSpPr>
            <p:cNvPr id="9" name="Straight Connector 8">
              <a:extLst>
                <a:ext uri="{FF2B5EF4-FFF2-40B4-BE49-F238E27FC236}">
                  <a16:creationId xmlns:a16="http://schemas.microsoft.com/office/drawing/2014/main" id="{22A99476-7869-A24A-AC0A-E03D906EE924}"/>
                </a:ext>
              </a:extLst>
            </p:cNvPr>
            <p:cNvCxnSpPr>
              <a:cxnSpLocks/>
            </p:cNvCxnSpPr>
            <p:nvPr/>
          </p:nvCxnSpPr>
          <p:spPr>
            <a:xfrm flipH="1">
              <a:off x="497359" y="438150"/>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C6F3EE0-0C76-F749-8C04-843789C6F473}"/>
                </a:ext>
              </a:extLst>
            </p:cNvPr>
            <p:cNvCxnSpPr>
              <a:cxnSpLocks/>
            </p:cNvCxnSpPr>
            <p:nvPr/>
          </p:nvCxnSpPr>
          <p:spPr>
            <a:xfrm>
              <a:off x="540328" y="438150"/>
              <a:ext cx="0" cy="1370178"/>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D58949-7400-7D4C-87B7-BE494627C172}"/>
                </a:ext>
              </a:extLst>
            </p:cNvPr>
            <p:cNvCxnSpPr/>
            <p:nvPr/>
          </p:nvCxnSpPr>
          <p:spPr>
            <a:xfrm flipH="1">
              <a:off x="497361" y="1808328"/>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D6B4F2DA-D1F4-6747-925F-941D5E153BF1}"/>
              </a:ext>
            </a:extLst>
          </p:cNvPr>
          <p:cNvGrpSpPr/>
          <p:nvPr userDrawn="1"/>
        </p:nvGrpSpPr>
        <p:grpSpPr>
          <a:xfrm flipH="1">
            <a:off x="3279436" y="178080"/>
            <a:ext cx="201159" cy="570931"/>
            <a:chOff x="497359" y="438150"/>
            <a:chExt cx="482786" cy="1370178"/>
          </a:xfrm>
        </p:grpSpPr>
        <p:cxnSp>
          <p:nvCxnSpPr>
            <p:cNvPr id="13" name="Straight Connector 12">
              <a:extLst>
                <a:ext uri="{FF2B5EF4-FFF2-40B4-BE49-F238E27FC236}">
                  <a16:creationId xmlns:a16="http://schemas.microsoft.com/office/drawing/2014/main" id="{FF82AD31-6C0A-0342-9DAF-088AFB8CEB14}"/>
                </a:ext>
              </a:extLst>
            </p:cNvPr>
            <p:cNvCxnSpPr>
              <a:cxnSpLocks/>
            </p:cNvCxnSpPr>
            <p:nvPr/>
          </p:nvCxnSpPr>
          <p:spPr>
            <a:xfrm flipH="1">
              <a:off x="497359" y="438150"/>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510D1BB-EEA5-304E-991E-6FAD91D1BA9B}"/>
                </a:ext>
              </a:extLst>
            </p:cNvPr>
            <p:cNvCxnSpPr>
              <a:cxnSpLocks/>
            </p:cNvCxnSpPr>
            <p:nvPr/>
          </p:nvCxnSpPr>
          <p:spPr>
            <a:xfrm>
              <a:off x="540328" y="438150"/>
              <a:ext cx="0" cy="1370178"/>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E3A96D3-9FBB-E44D-B74A-429FC157BD6E}"/>
                </a:ext>
              </a:extLst>
            </p:cNvPr>
            <p:cNvCxnSpPr/>
            <p:nvPr/>
          </p:nvCxnSpPr>
          <p:spPr>
            <a:xfrm flipH="1">
              <a:off x="497361" y="1808328"/>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grpSp>
      <p:sp>
        <p:nvSpPr>
          <p:cNvPr id="17" name="Content Placeholder 2">
            <a:extLst>
              <a:ext uri="{FF2B5EF4-FFF2-40B4-BE49-F238E27FC236}">
                <a16:creationId xmlns:a16="http://schemas.microsoft.com/office/drawing/2014/main" id="{52815192-1D35-1044-8289-B36C9F09AE1B}"/>
              </a:ext>
            </a:extLst>
          </p:cNvPr>
          <p:cNvSpPr>
            <a:spLocks noGrp="1"/>
          </p:cNvSpPr>
          <p:nvPr>
            <p:ph sz="half" idx="13" hasCustomPrompt="1"/>
          </p:nvPr>
        </p:nvSpPr>
        <p:spPr>
          <a:xfrm>
            <a:off x="6172202" y="4618300"/>
            <a:ext cx="5181600" cy="1558662"/>
          </a:xfrm>
        </p:spPr>
        <p:txBody>
          <a:bodyPr/>
          <a:lstStyle>
            <a:lvl1pPr marL="0" indent="0">
              <a:buNone/>
              <a:defRPr b="0" i="0">
                <a:solidFill>
                  <a:schemeClr val="bg1"/>
                </a:solidFill>
                <a:latin typeface="Century Schoolbook" panose="02040604050505020304" pitchFamily="18"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add text</a:t>
            </a:r>
          </a:p>
        </p:txBody>
      </p:sp>
      <p:sp>
        <p:nvSpPr>
          <p:cNvPr id="19" name="Picture Placeholder 18">
            <a:extLst>
              <a:ext uri="{FF2B5EF4-FFF2-40B4-BE49-F238E27FC236}">
                <a16:creationId xmlns:a16="http://schemas.microsoft.com/office/drawing/2014/main" id="{FE1BF4D0-481C-7143-BE81-4026AD3A99DB}"/>
              </a:ext>
            </a:extLst>
          </p:cNvPr>
          <p:cNvSpPr>
            <a:spLocks noGrp="1"/>
          </p:cNvSpPr>
          <p:nvPr>
            <p:ph type="pic" sz="quarter" idx="14"/>
          </p:nvPr>
        </p:nvSpPr>
        <p:spPr>
          <a:xfrm>
            <a:off x="838200" y="1087438"/>
            <a:ext cx="5181600" cy="3427412"/>
          </a:xfrm>
        </p:spPr>
        <p:txBody>
          <a:bodyPr/>
          <a:lstStyle/>
          <a:p>
            <a:endParaRPr lang="en-US" dirty="0"/>
          </a:p>
        </p:txBody>
      </p:sp>
      <p:sp>
        <p:nvSpPr>
          <p:cNvPr id="20" name="Picture Placeholder 18">
            <a:extLst>
              <a:ext uri="{FF2B5EF4-FFF2-40B4-BE49-F238E27FC236}">
                <a16:creationId xmlns:a16="http://schemas.microsoft.com/office/drawing/2014/main" id="{46A7DFA6-F0AB-2746-8FE7-7B22F6962C1C}"/>
              </a:ext>
            </a:extLst>
          </p:cNvPr>
          <p:cNvSpPr>
            <a:spLocks noGrp="1"/>
          </p:cNvSpPr>
          <p:nvPr>
            <p:ph type="pic" sz="quarter" idx="15"/>
          </p:nvPr>
        </p:nvSpPr>
        <p:spPr>
          <a:xfrm>
            <a:off x="6172202" y="1101194"/>
            <a:ext cx="5181600" cy="3427412"/>
          </a:xfrm>
        </p:spPr>
        <p:txBody>
          <a:bodyPr/>
          <a:lstStyle/>
          <a:p>
            <a:endParaRPr lang="en-US"/>
          </a:p>
        </p:txBody>
      </p:sp>
      <p:pic>
        <p:nvPicPr>
          <p:cNvPr id="22" name="Picture 21">
            <a:extLst>
              <a:ext uri="{FF2B5EF4-FFF2-40B4-BE49-F238E27FC236}">
                <a16:creationId xmlns:a16="http://schemas.microsoft.com/office/drawing/2014/main" id="{35D1D455-C0AD-D342-A6EB-5AEA37BA7350}"/>
              </a:ext>
            </a:extLst>
          </p:cNvPr>
          <p:cNvPicPr>
            <a:picLocks noChangeAspect="1"/>
          </p:cNvPicPr>
          <p:nvPr userDrawn="1"/>
        </p:nvPicPr>
        <p:blipFill rotWithShape="1">
          <a:blip r:embed="rId3"/>
          <a:srcRect l="10560" t="48382" r="11668" b="48095"/>
          <a:stretch/>
        </p:blipFill>
        <p:spPr>
          <a:xfrm>
            <a:off x="142879" y="6340476"/>
            <a:ext cx="5045027" cy="295886"/>
          </a:xfrm>
          <a:prstGeom prst="rect">
            <a:avLst/>
          </a:prstGeom>
        </p:spPr>
      </p:pic>
      <p:sp>
        <p:nvSpPr>
          <p:cNvPr id="4" name="Date Placeholder 3">
            <a:extLst>
              <a:ext uri="{FF2B5EF4-FFF2-40B4-BE49-F238E27FC236}">
                <a16:creationId xmlns:a16="http://schemas.microsoft.com/office/drawing/2014/main" id="{DE5655CF-636F-0420-BDF9-EB85D30400C5}"/>
              </a:ext>
            </a:extLst>
          </p:cNvPr>
          <p:cNvSpPr>
            <a:spLocks noGrp="1"/>
          </p:cNvSpPr>
          <p:nvPr>
            <p:ph type="dt" sz="half" idx="16"/>
          </p:nvPr>
        </p:nvSpPr>
        <p:spPr/>
        <p:txBody>
          <a:bodyPr/>
          <a:lstStyle/>
          <a:p>
            <a:fld id="{2BD68FC2-4860-4F41-8E57-D5CA45CEEECA}" type="datetime1">
              <a:rPr lang="en-US" smtClean="0"/>
              <a:t>3/30/2023</a:t>
            </a:fld>
            <a:endParaRPr lang="en-US"/>
          </a:p>
        </p:txBody>
      </p:sp>
      <p:sp>
        <p:nvSpPr>
          <p:cNvPr id="5" name="Footer Placeholder 4">
            <a:extLst>
              <a:ext uri="{FF2B5EF4-FFF2-40B4-BE49-F238E27FC236}">
                <a16:creationId xmlns:a16="http://schemas.microsoft.com/office/drawing/2014/main" id="{0CF6322E-269F-D533-8114-0912376EC256}"/>
              </a:ext>
            </a:extLst>
          </p:cNvPr>
          <p:cNvSpPr>
            <a:spLocks noGrp="1"/>
          </p:cNvSpPr>
          <p:nvPr>
            <p:ph type="ftr" sz="quarter" idx="17"/>
          </p:nvPr>
        </p:nvSpPr>
        <p:spPr/>
        <p:txBody>
          <a:bodyPr/>
          <a:lstStyle/>
          <a:p>
            <a:endParaRPr lang="en-US"/>
          </a:p>
        </p:txBody>
      </p:sp>
      <p:sp>
        <p:nvSpPr>
          <p:cNvPr id="6" name="Slide Number Placeholder 5">
            <a:extLst>
              <a:ext uri="{FF2B5EF4-FFF2-40B4-BE49-F238E27FC236}">
                <a16:creationId xmlns:a16="http://schemas.microsoft.com/office/drawing/2014/main" id="{19375210-62F2-EF71-C73F-053362AF9181}"/>
              </a:ext>
            </a:extLst>
          </p:cNvPr>
          <p:cNvSpPr>
            <a:spLocks noGrp="1"/>
          </p:cNvSpPr>
          <p:nvPr>
            <p:ph type="sldNum" sz="quarter" idx="18"/>
          </p:nvPr>
        </p:nvSpPr>
        <p:spPr/>
        <p:txBody>
          <a:bodyPr/>
          <a:lstStyle/>
          <a:p>
            <a:fld id="{E36DADCD-AA45-DC48-ADAB-1DBA94969895}" type="slidenum">
              <a:rPr lang="en-US" smtClean="0"/>
              <a:t>‹#›</a:t>
            </a:fld>
            <a:endParaRPr lang="en-US"/>
          </a:p>
        </p:txBody>
      </p:sp>
    </p:spTree>
    <p:extLst>
      <p:ext uri="{BB962C8B-B14F-4D97-AF65-F5344CB8AC3E}">
        <p14:creationId xmlns:p14="http://schemas.microsoft.com/office/powerpoint/2010/main" val="722312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4B2C1-6E6B-EB41-A06A-20BA4F80E3E4}"/>
              </a:ext>
            </a:extLst>
          </p:cNvPr>
          <p:cNvSpPr>
            <a:spLocks noGrp="1"/>
          </p:cNvSpPr>
          <p:nvPr>
            <p:ph type="title" hasCustomPrompt="1"/>
          </p:nvPr>
        </p:nvSpPr>
        <p:spPr>
          <a:xfrm>
            <a:off x="839788" y="365125"/>
            <a:ext cx="10515600" cy="504669"/>
          </a:xfrm>
        </p:spPr>
        <p:txBody>
          <a:bodyPr>
            <a:normAutofit/>
          </a:bodyPr>
          <a:lstStyle>
            <a:lvl1pPr>
              <a:defRPr sz="4800">
                <a:latin typeface="Century Schoolbook" panose="02040604050505020304" pitchFamily="18" charset="0"/>
              </a:defRPr>
            </a:lvl1pPr>
          </a:lstStyle>
          <a:p>
            <a:r>
              <a:rPr lang="en-US" dirty="0"/>
              <a:t>Heading</a:t>
            </a:r>
          </a:p>
        </p:txBody>
      </p:sp>
      <p:sp>
        <p:nvSpPr>
          <p:cNvPr id="4" name="Content Placeholder 3">
            <a:extLst>
              <a:ext uri="{FF2B5EF4-FFF2-40B4-BE49-F238E27FC236}">
                <a16:creationId xmlns:a16="http://schemas.microsoft.com/office/drawing/2014/main" id="{7EC2958D-C2EC-294D-B4A1-A6B038D01A8A}"/>
              </a:ext>
            </a:extLst>
          </p:cNvPr>
          <p:cNvSpPr>
            <a:spLocks noGrp="1"/>
          </p:cNvSpPr>
          <p:nvPr>
            <p:ph sz="half" idx="2"/>
          </p:nvPr>
        </p:nvSpPr>
        <p:spPr>
          <a:xfrm>
            <a:off x="839788" y="1681163"/>
            <a:ext cx="5157787" cy="4508500"/>
          </a:xfrm>
        </p:spPr>
        <p:txBody>
          <a:bodyPr/>
          <a:lstStyle>
            <a:lvl1pPr>
              <a:buClr>
                <a:srgbClr val="FD5000"/>
              </a:buClr>
              <a:defRPr b="0" i="0">
                <a:latin typeface="Arial" panose="020B0604020202020204" pitchFamily="34" charset="0"/>
                <a:cs typeface="Arial" panose="020B0604020202020204" pitchFamily="34" charset="0"/>
              </a:defRPr>
            </a:lvl1pPr>
            <a:lvl2pPr>
              <a:buClr>
                <a:srgbClr val="FD5000"/>
              </a:buClr>
              <a:defRPr b="0" i="0">
                <a:latin typeface="Arial" panose="020B0604020202020204" pitchFamily="34" charset="0"/>
                <a:cs typeface="Arial" panose="020B0604020202020204" pitchFamily="34" charset="0"/>
              </a:defRPr>
            </a:lvl2pPr>
            <a:lvl3pPr>
              <a:buClr>
                <a:srgbClr val="FD5000"/>
              </a:buClr>
              <a:defRPr b="0" i="0">
                <a:latin typeface="Arial" panose="020B0604020202020204" pitchFamily="34" charset="0"/>
                <a:cs typeface="Arial" panose="020B0604020202020204" pitchFamily="34" charset="0"/>
              </a:defRPr>
            </a:lvl3pPr>
            <a:lvl4pPr>
              <a:buClr>
                <a:srgbClr val="FD5000"/>
              </a:buClr>
              <a:defRPr b="0" i="0">
                <a:latin typeface="Arial" panose="020B0604020202020204" pitchFamily="34" charset="0"/>
                <a:cs typeface="Arial" panose="020B0604020202020204" pitchFamily="34" charset="0"/>
              </a:defRPr>
            </a:lvl4pPr>
            <a:lvl5pPr>
              <a:buClr>
                <a:srgbClr val="FD5000"/>
              </a:buClr>
              <a:defRPr b="0" i="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03D6B0-D377-6C48-9C4F-68348C8EBFDB}"/>
              </a:ext>
            </a:extLst>
          </p:cNvPr>
          <p:cNvSpPr>
            <a:spLocks noGrp="1"/>
          </p:cNvSpPr>
          <p:nvPr>
            <p:ph type="dt" sz="half" idx="10"/>
          </p:nvPr>
        </p:nvSpPr>
        <p:spPr/>
        <p:txBody>
          <a:bodyPr/>
          <a:lstStyle/>
          <a:p>
            <a:fld id="{407FE6C0-C3A0-1C4A-A1DD-506C27CEA17B}" type="datetime1">
              <a:rPr lang="en-US" smtClean="0"/>
              <a:t>3/30/2023</a:t>
            </a:fld>
            <a:endParaRPr lang="en-US"/>
          </a:p>
        </p:txBody>
      </p:sp>
      <p:sp>
        <p:nvSpPr>
          <p:cNvPr id="8" name="Footer Placeholder 7">
            <a:extLst>
              <a:ext uri="{FF2B5EF4-FFF2-40B4-BE49-F238E27FC236}">
                <a16:creationId xmlns:a16="http://schemas.microsoft.com/office/drawing/2014/main" id="{FD23937A-509F-0040-82B4-6359D3BE45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BF8022-C69A-8048-9424-148469BA042A}"/>
              </a:ext>
            </a:extLst>
          </p:cNvPr>
          <p:cNvSpPr>
            <a:spLocks noGrp="1"/>
          </p:cNvSpPr>
          <p:nvPr>
            <p:ph type="sldNum" sz="quarter" idx="12"/>
          </p:nvPr>
        </p:nvSpPr>
        <p:spPr/>
        <p:txBody>
          <a:bodyPr/>
          <a:lstStyle/>
          <a:p>
            <a:fld id="{E36DADCD-AA45-DC48-ADAB-1DBA94969895}" type="slidenum">
              <a:rPr lang="en-US" smtClean="0"/>
              <a:t>‹#›</a:t>
            </a:fld>
            <a:endParaRPr lang="en-US"/>
          </a:p>
        </p:txBody>
      </p:sp>
      <p:sp>
        <p:nvSpPr>
          <p:cNvPr id="11" name="Text Placeholder 10">
            <a:extLst>
              <a:ext uri="{FF2B5EF4-FFF2-40B4-BE49-F238E27FC236}">
                <a16:creationId xmlns:a16="http://schemas.microsoft.com/office/drawing/2014/main" id="{17DC55E4-581B-2F45-A386-82517247E91B}"/>
              </a:ext>
            </a:extLst>
          </p:cNvPr>
          <p:cNvSpPr>
            <a:spLocks noGrp="1"/>
          </p:cNvSpPr>
          <p:nvPr>
            <p:ph type="body" sz="quarter" idx="13" hasCustomPrompt="1"/>
          </p:nvPr>
        </p:nvSpPr>
        <p:spPr>
          <a:xfrm>
            <a:off x="1561171" y="863600"/>
            <a:ext cx="9791042" cy="541338"/>
          </a:xfrm>
        </p:spPr>
        <p:txBody>
          <a:bodyPr/>
          <a:lstStyle>
            <a:lvl1pPr marL="0" indent="0">
              <a:buNone/>
              <a:defRPr b="0" i="1">
                <a:latin typeface="Century Schoolbook" panose="02040604050505020304" pitchFamily="18" charset="0"/>
              </a:defRPr>
            </a:lvl1pPr>
            <a:lvl2pPr marL="457200" indent="0">
              <a:buNone/>
              <a:defRPr/>
            </a:lvl2pPr>
            <a:lvl4pPr marL="1371600" indent="0">
              <a:buNone/>
              <a:defRPr/>
            </a:lvl4pPr>
          </a:lstStyle>
          <a:p>
            <a:pPr lvl="0"/>
            <a:r>
              <a:rPr lang="en-US" dirty="0"/>
              <a:t>Subheading</a:t>
            </a:r>
          </a:p>
        </p:txBody>
      </p:sp>
    </p:spTree>
    <p:extLst>
      <p:ext uri="{BB962C8B-B14F-4D97-AF65-F5344CB8AC3E}">
        <p14:creationId xmlns:p14="http://schemas.microsoft.com/office/powerpoint/2010/main" val="46740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28" name="Picture 27" descr="Shape, background pattern&#10;&#10;Description automatically generated">
            <a:extLst>
              <a:ext uri="{FF2B5EF4-FFF2-40B4-BE49-F238E27FC236}">
                <a16:creationId xmlns:a16="http://schemas.microsoft.com/office/drawing/2014/main" id="{0917CBA8-4C2A-9F47-B578-F150B4A9F69E}"/>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9BB558A-C132-354F-BB88-CC3C88991206}"/>
              </a:ext>
            </a:extLst>
          </p:cNvPr>
          <p:cNvSpPr>
            <a:spLocks noGrp="1"/>
          </p:cNvSpPr>
          <p:nvPr>
            <p:ph type="title" hasCustomPrompt="1"/>
          </p:nvPr>
        </p:nvSpPr>
        <p:spPr>
          <a:xfrm>
            <a:off x="326566" y="227945"/>
            <a:ext cx="3053666" cy="544512"/>
          </a:xfrm>
        </p:spPr>
        <p:txBody>
          <a:bodyPr>
            <a:normAutofit/>
          </a:bodyPr>
          <a:lstStyle>
            <a:lvl1pPr>
              <a:defRPr sz="2000" b="0" i="0">
                <a:solidFill>
                  <a:schemeClr val="bg1"/>
                </a:solidFill>
                <a:latin typeface="Arial" panose="020B0604020202020204" pitchFamily="34" charset="0"/>
              </a:defRPr>
            </a:lvl1pPr>
          </a:lstStyle>
          <a:p>
            <a:r>
              <a:rPr lang="en-US" dirty="0"/>
              <a:t>SUBHEAD</a:t>
            </a:r>
          </a:p>
        </p:txBody>
      </p:sp>
      <p:grpSp>
        <p:nvGrpSpPr>
          <p:cNvPr id="8" name="Group 7">
            <a:extLst>
              <a:ext uri="{FF2B5EF4-FFF2-40B4-BE49-F238E27FC236}">
                <a16:creationId xmlns:a16="http://schemas.microsoft.com/office/drawing/2014/main" id="{F90BF567-5AFF-494D-9136-F29B6A597260}"/>
              </a:ext>
            </a:extLst>
          </p:cNvPr>
          <p:cNvGrpSpPr/>
          <p:nvPr userDrawn="1"/>
        </p:nvGrpSpPr>
        <p:grpSpPr>
          <a:xfrm>
            <a:off x="225981" y="178080"/>
            <a:ext cx="201169" cy="570931"/>
            <a:chOff x="497359" y="438150"/>
            <a:chExt cx="482786" cy="1370178"/>
          </a:xfrm>
        </p:grpSpPr>
        <p:cxnSp>
          <p:nvCxnSpPr>
            <p:cNvPr id="9" name="Straight Connector 8">
              <a:extLst>
                <a:ext uri="{FF2B5EF4-FFF2-40B4-BE49-F238E27FC236}">
                  <a16:creationId xmlns:a16="http://schemas.microsoft.com/office/drawing/2014/main" id="{22A99476-7869-A24A-AC0A-E03D906EE924}"/>
                </a:ext>
              </a:extLst>
            </p:cNvPr>
            <p:cNvCxnSpPr>
              <a:cxnSpLocks/>
            </p:cNvCxnSpPr>
            <p:nvPr/>
          </p:nvCxnSpPr>
          <p:spPr>
            <a:xfrm flipH="1">
              <a:off x="497359" y="438150"/>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C6F3EE0-0C76-F749-8C04-843789C6F473}"/>
                </a:ext>
              </a:extLst>
            </p:cNvPr>
            <p:cNvCxnSpPr>
              <a:cxnSpLocks/>
            </p:cNvCxnSpPr>
            <p:nvPr/>
          </p:nvCxnSpPr>
          <p:spPr>
            <a:xfrm>
              <a:off x="540328" y="438150"/>
              <a:ext cx="0" cy="1370178"/>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D58949-7400-7D4C-87B7-BE494627C172}"/>
                </a:ext>
              </a:extLst>
            </p:cNvPr>
            <p:cNvCxnSpPr/>
            <p:nvPr/>
          </p:nvCxnSpPr>
          <p:spPr>
            <a:xfrm flipH="1">
              <a:off x="497361" y="1808328"/>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D6B4F2DA-D1F4-6747-925F-941D5E153BF1}"/>
              </a:ext>
            </a:extLst>
          </p:cNvPr>
          <p:cNvGrpSpPr/>
          <p:nvPr userDrawn="1"/>
        </p:nvGrpSpPr>
        <p:grpSpPr>
          <a:xfrm flipH="1">
            <a:off x="3279436" y="178080"/>
            <a:ext cx="201159" cy="570931"/>
            <a:chOff x="497359" y="438150"/>
            <a:chExt cx="482786" cy="1370178"/>
          </a:xfrm>
        </p:grpSpPr>
        <p:cxnSp>
          <p:nvCxnSpPr>
            <p:cNvPr id="13" name="Straight Connector 12">
              <a:extLst>
                <a:ext uri="{FF2B5EF4-FFF2-40B4-BE49-F238E27FC236}">
                  <a16:creationId xmlns:a16="http://schemas.microsoft.com/office/drawing/2014/main" id="{FF82AD31-6C0A-0342-9DAF-088AFB8CEB14}"/>
                </a:ext>
              </a:extLst>
            </p:cNvPr>
            <p:cNvCxnSpPr>
              <a:cxnSpLocks/>
            </p:cNvCxnSpPr>
            <p:nvPr/>
          </p:nvCxnSpPr>
          <p:spPr>
            <a:xfrm flipH="1">
              <a:off x="497359" y="438150"/>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510D1BB-EEA5-304E-991E-6FAD91D1BA9B}"/>
                </a:ext>
              </a:extLst>
            </p:cNvPr>
            <p:cNvCxnSpPr>
              <a:cxnSpLocks/>
            </p:cNvCxnSpPr>
            <p:nvPr/>
          </p:nvCxnSpPr>
          <p:spPr>
            <a:xfrm>
              <a:off x="540328" y="438150"/>
              <a:ext cx="0" cy="1370178"/>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E3A96D3-9FBB-E44D-B74A-429FC157BD6E}"/>
                </a:ext>
              </a:extLst>
            </p:cNvPr>
            <p:cNvCxnSpPr/>
            <p:nvPr/>
          </p:nvCxnSpPr>
          <p:spPr>
            <a:xfrm flipH="1">
              <a:off x="497361" y="1808328"/>
              <a:ext cx="482784" cy="0"/>
            </a:xfrm>
            <a:prstGeom prst="line">
              <a:avLst/>
            </a:prstGeom>
            <a:ln w="38100">
              <a:solidFill>
                <a:srgbClr val="FECC67"/>
              </a:solidFill>
            </a:ln>
          </p:spPr>
          <p:style>
            <a:lnRef idx="1">
              <a:schemeClr val="accent1"/>
            </a:lnRef>
            <a:fillRef idx="0">
              <a:schemeClr val="accent1"/>
            </a:fillRef>
            <a:effectRef idx="0">
              <a:schemeClr val="accent1"/>
            </a:effectRef>
            <a:fontRef idx="minor">
              <a:schemeClr val="tx1"/>
            </a:fontRef>
          </p:style>
        </p:cxnSp>
      </p:grpSp>
      <p:sp>
        <p:nvSpPr>
          <p:cNvPr id="19" name="Content Placeholder 2">
            <a:extLst>
              <a:ext uri="{FF2B5EF4-FFF2-40B4-BE49-F238E27FC236}">
                <a16:creationId xmlns:a16="http://schemas.microsoft.com/office/drawing/2014/main" id="{27718916-C71C-5744-B4B1-F9C986E892FC}"/>
              </a:ext>
            </a:extLst>
          </p:cNvPr>
          <p:cNvSpPr>
            <a:spLocks noGrp="1"/>
          </p:cNvSpPr>
          <p:nvPr>
            <p:ph sz="half" idx="1" hasCustomPrompt="1"/>
          </p:nvPr>
        </p:nvSpPr>
        <p:spPr>
          <a:xfrm>
            <a:off x="838200" y="4618300"/>
            <a:ext cx="5181600" cy="1558662"/>
          </a:xfrm>
        </p:spPr>
        <p:txBody>
          <a:bodyPr/>
          <a:lstStyle>
            <a:lvl1pPr marL="0" indent="0">
              <a:buNone/>
              <a:defRPr b="0" i="0">
                <a:solidFill>
                  <a:schemeClr val="bg1"/>
                </a:solidFill>
                <a:latin typeface="Century Schoolbook" panose="02040604050505020304" pitchFamily="18"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add text</a:t>
            </a:r>
          </a:p>
        </p:txBody>
      </p:sp>
      <p:sp>
        <p:nvSpPr>
          <p:cNvPr id="20" name="Content Placeholder 2">
            <a:extLst>
              <a:ext uri="{FF2B5EF4-FFF2-40B4-BE49-F238E27FC236}">
                <a16:creationId xmlns:a16="http://schemas.microsoft.com/office/drawing/2014/main" id="{5C92ED9C-A52D-C44F-9486-1A57E95F5466}"/>
              </a:ext>
            </a:extLst>
          </p:cNvPr>
          <p:cNvSpPr>
            <a:spLocks noGrp="1"/>
          </p:cNvSpPr>
          <p:nvPr>
            <p:ph sz="half" idx="13" hasCustomPrompt="1"/>
          </p:nvPr>
        </p:nvSpPr>
        <p:spPr>
          <a:xfrm>
            <a:off x="6172202" y="4618300"/>
            <a:ext cx="5181600" cy="1558662"/>
          </a:xfrm>
        </p:spPr>
        <p:txBody>
          <a:bodyPr/>
          <a:lstStyle>
            <a:lvl1pPr marL="0" indent="0">
              <a:buNone/>
              <a:defRPr b="0" i="0">
                <a:solidFill>
                  <a:schemeClr val="bg1"/>
                </a:solidFill>
                <a:latin typeface="Century Schoolbook" panose="02040604050505020304" pitchFamily="18"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add text</a:t>
            </a:r>
          </a:p>
        </p:txBody>
      </p:sp>
      <p:sp>
        <p:nvSpPr>
          <p:cNvPr id="26" name="Picture Placeholder 18">
            <a:extLst>
              <a:ext uri="{FF2B5EF4-FFF2-40B4-BE49-F238E27FC236}">
                <a16:creationId xmlns:a16="http://schemas.microsoft.com/office/drawing/2014/main" id="{931197D3-2FE1-2A40-8237-43D0C0C9D1AF}"/>
              </a:ext>
            </a:extLst>
          </p:cNvPr>
          <p:cNvSpPr>
            <a:spLocks noGrp="1"/>
          </p:cNvSpPr>
          <p:nvPr>
            <p:ph type="pic" sz="quarter" idx="14"/>
          </p:nvPr>
        </p:nvSpPr>
        <p:spPr>
          <a:xfrm>
            <a:off x="838200" y="1087438"/>
            <a:ext cx="5181600" cy="3427412"/>
          </a:xfrm>
        </p:spPr>
        <p:txBody>
          <a:bodyPr/>
          <a:lstStyle/>
          <a:p>
            <a:endParaRPr lang="en-US" dirty="0"/>
          </a:p>
        </p:txBody>
      </p:sp>
      <p:sp>
        <p:nvSpPr>
          <p:cNvPr id="27" name="Picture Placeholder 18">
            <a:extLst>
              <a:ext uri="{FF2B5EF4-FFF2-40B4-BE49-F238E27FC236}">
                <a16:creationId xmlns:a16="http://schemas.microsoft.com/office/drawing/2014/main" id="{FBA8A1C2-C82F-F04F-9BA4-D5D9C6540C61}"/>
              </a:ext>
            </a:extLst>
          </p:cNvPr>
          <p:cNvSpPr>
            <a:spLocks noGrp="1"/>
          </p:cNvSpPr>
          <p:nvPr>
            <p:ph type="pic" sz="quarter" idx="15"/>
          </p:nvPr>
        </p:nvSpPr>
        <p:spPr>
          <a:xfrm>
            <a:off x="6172202" y="1101194"/>
            <a:ext cx="5181600" cy="3427412"/>
          </a:xfrm>
        </p:spPr>
        <p:txBody>
          <a:bodyPr/>
          <a:lstStyle/>
          <a:p>
            <a:endParaRPr lang="en-US"/>
          </a:p>
        </p:txBody>
      </p:sp>
      <p:pic>
        <p:nvPicPr>
          <p:cNvPr id="21" name="Picture 20">
            <a:extLst>
              <a:ext uri="{FF2B5EF4-FFF2-40B4-BE49-F238E27FC236}">
                <a16:creationId xmlns:a16="http://schemas.microsoft.com/office/drawing/2014/main" id="{12651EAB-C019-D141-BAC0-B89B2CC15794}"/>
              </a:ext>
            </a:extLst>
          </p:cNvPr>
          <p:cNvPicPr>
            <a:picLocks noChangeAspect="1"/>
          </p:cNvPicPr>
          <p:nvPr userDrawn="1"/>
        </p:nvPicPr>
        <p:blipFill rotWithShape="1">
          <a:blip r:embed="rId3"/>
          <a:srcRect l="10560" t="48382" r="11668" b="48095"/>
          <a:stretch/>
        </p:blipFill>
        <p:spPr>
          <a:xfrm>
            <a:off x="142879" y="6340476"/>
            <a:ext cx="5045027" cy="295886"/>
          </a:xfrm>
          <a:prstGeom prst="rect">
            <a:avLst/>
          </a:prstGeom>
        </p:spPr>
      </p:pic>
      <p:sp>
        <p:nvSpPr>
          <p:cNvPr id="3" name="Date Placeholder 2">
            <a:extLst>
              <a:ext uri="{FF2B5EF4-FFF2-40B4-BE49-F238E27FC236}">
                <a16:creationId xmlns:a16="http://schemas.microsoft.com/office/drawing/2014/main" id="{31A369D8-7365-288E-F6E0-AEF8EB67A225}"/>
              </a:ext>
            </a:extLst>
          </p:cNvPr>
          <p:cNvSpPr>
            <a:spLocks noGrp="1"/>
          </p:cNvSpPr>
          <p:nvPr>
            <p:ph type="dt" sz="half" idx="16"/>
          </p:nvPr>
        </p:nvSpPr>
        <p:spPr/>
        <p:txBody>
          <a:bodyPr/>
          <a:lstStyle/>
          <a:p>
            <a:fld id="{523FAEE4-8550-E543-A888-4254BE764127}" type="datetime1">
              <a:rPr lang="en-US" smtClean="0"/>
              <a:t>3/30/2023</a:t>
            </a:fld>
            <a:endParaRPr lang="en-US"/>
          </a:p>
        </p:txBody>
      </p:sp>
      <p:sp>
        <p:nvSpPr>
          <p:cNvPr id="4" name="Footer Placeholder 3">
            <a:extLst>
              <a:ext uri="{FF2B5EF4-FFF2-40B4-BE49-F238E27FC236}">
                <a16:creationId xmlns:a16="http://schemas.microsoft.com/office/drawing/2014/main" id="{BB645B8A-7D31-8665-0B90-D1FBB6F48B78}"/>
              </a:ext>
            </a:extLst>
          </p:cNvPr>
          <p:cNvSpPr>
            <a:spLocks noGrp="1"/>
          </p:cNvSpPr>
          <p:nvPr>
            <p:ph type="ftr" sz="quarter" idx="17"/>
          </p:nvPr>
        </p:nvSpPr>
        <p:spPr/>
        <p:txBody>
          <a:bodyPr/>
          <a:lstStyle/>
          <a:p>
            <a:endParaRPr lang="en-US"/>
          </a:p>
        </p:txBody>
      </p:sp>
      <p:sp>
        <p:nvSpPr>
          <p:cNvPr id="5" name="Slide Number Placeholder 4">
            <a:extLst>
              <a:ext uri="{FF2B5EF4-FFF2-40B4-BE49-F238E27FC236}">
                <a16:creationId xmlns:a16="http://schemas.microsoft.com/office/drawing/2014/main" id="{DAEEB015-950C-2111-8DEB-B3C3C80E8B90}"/>
              </a:ext>
            </a:extLst>
          </p:cNvPr>
          <p:cNvSpPr>
            <a:spLocks noGrp="1"/>
          </p:cNvSpPr>
          <p:nvPr>
            <p:ph type="sldNum" sz="quarter" idx="18"/>
          </p:nvPr>
        </p:nvSpPr>
        <p:spPr/>
        <p:txBody>
          <a:bodyPr/>
          <a:lstStyle/>
          <a:p>
            <a:fld id="{E36DADCD-AA45-DC48-ADAB-1DBA94969895}" type="slidenum">
              <a:rPr lang="en-US" smtClean="0"/>
              <a:t>‹#›</a:t>
            </a:fld>
            <a:endParaRPr lang="en-US"/>
          </a:p>
        </p:txBody>
      </p:sp>
    </p:spTree>
    <p:extLst>
      <p:ext uri="{BB962C8B-B14F-4D97-AF65-F5344CB8AC3E}">
        <p14:creationId xmlns:p14="http://schemas.microsoft.com/office/powerpoint/2010/main" val="312713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4B2C1-6E6B-EB41-A06A-20BA4F80E3E4}"/>
              </a:ext>
            </a:extLst>
          </p:cNvPr>
          <p:cNvSpPr>
            <a:spLocks noGrp="1"/>
          </p:cNvSpPr>
          <p:nvPr>
            <p:ph type="title" hasCustomPrompt="1"/>
          </p:nvPr>
        </p:nvSpPr>
        <p:spPr>
          <a:xfrm>
            <a:off x="839788" y="365125"/>
            <a:ext cx="10515600" cy="504669"/>
          </a:xfrm>
        </p:spPr>
        <p:txBody>
          <a:bodyPr>
            <a:normAutofit/>
          </a:bodyPr>
          <a:lstStyle>
            <a:lvl1pPr>
              <a:defRPr sz="4800">
                <a:latin typeface="Century Schoolbook" panose="02040604050505020304" pitchFamily="18" charset="0"/>
              </a:defRPr>
            </a:lvl1pPr>
          </a:lstStyle>
          <a:p>
            <a:r>
              <a:rPr lang="en-US" dirty="0"/>
              <a:t>Heading</a:t>
            </a:r>
          </a:p>
        </p:txBody>
      </p:sp>
      <p:sp>
        <p:nvSpPr>
          <p:cNvPr id="4" name="Content Placeholder 3">
            <a:extLst>
              <a:ext uri="{FF2B5EF4-FFF2-40B4-BE49-F238E27FC236}">
                <a16:creationId xmlns:a16="http://schemas.microsoft.com/office/drawing/2014/main" id="{7EC2958D-C2EC-294D-B4A1-A6B038D01A8A}"/>
              </a:ext>
            </a:extLst>
          </p:cNvPr>
          <p:cNvSpPr>
            <a:spLocks noGrp="1"/>
          </p:cNvSpPr>
          <p:nvPr>
            <p:ph sz="half" idx="2"/>
          </p:nvPr>
        </p:nvSpPr>
        <p:spPr>
          <a:xfrm>
            <a:off x="6096000" y="1681163"/>
            <a:ext cx="5157787" cy="4508500"/>
          </a:xfrm>
        </p:spPr>
        <p:txBody>
          <a:bodyPr/>
          <a:lstStyle>
            <a:lvl1pPr>
              <a:buClr>
                <a:srgbClr val="FD5000"/>
              </a:buClr>
              <a:defRPr b="0" i="0">
                <a:latin typeface="Arial" panose="020B0604020202020204" pitchFamily="34" charset="0"/>
              </a:defRPr>
            </a:lvl1pPr>
            <a:lvl2pPr>
              <a:buClr>
                <a:srgbClr val="FD5000"/>
              </a:buClr>
              <a:defRPr b="0" i="0">
                <a:latin typeface="Arial" panose="020B0604020202020204" pitchFamily="34" charset="0"/>
              </a:defRPr>
            </a:lvl2pPr>
            <a:lvl3pPr>
              <a:buClr>
                <a:srgbClr val="FD5000"/>
              </a:buClr>
              <a:defRPr b="0" i="0">
                <a:latin typeface="Arial" panose="020B0604020202020204" pitchFamily="34" charset="0"/>
              </a:defRPr>
            </a:lvl3pPr>
            <a:lvl4pPr>
              <a:buClr>
                <a:srgbClr val="FD5000"/>
              </a:buClr>
              <a:defRPr b="0" i="0">
                <a:latin typeface="Arial" panose="020B0604020202020204" pitchFamily="34" charset="0"/>
              </a:defRPr>
            </a:lvl4pPr>
            <a:lvl5pPr>
              <a:buClr>
                <a:srgbClr val="FD5000"/>
              </a:buClr>
              <a:defRPr b="0" i="0">
                <a:latin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D03D6B0-D377-6C48-9C4F-68348C8EBFDB}"/>
              </a:ext>
            </a:extLst>
          </p:cNvPr>
          <p:cNvSpPr>
            <a:spLocks noGrp="1"/>
          </p:cNvSpPr>
          <p:nvPr>
            <p:ph type="dt" sz="half" idx="10"/>
          </p:nvPr>
        </p:nvSpPr>
        <p:spPr/>
        <p:txBody>
          <a:bodyPr/>
          <a:lstStyle/>
          <a:p>
            <a:fld id="{BBEA95C1-2392-844D-8719-A2CC3AC94888}" type="datetime1">
              <a:rPr lang="en-US" smtClean="0"/>
              <a:t>3/30/2023</a:t>
            </a:fld>
            <a:endParaRPr lang="en-US"/>
          </a:p>
        </p:txBody>
      </p:sp>
      <p:sp>
        <p:nvSpPr>
          <p:cNvPr id="8" name="Footer Placeholder 7">
            <a:extLst>
              <a:ext uri="{FF2B5EF4-FFF2-40B4-BE49-F238E27FC236}">
                <a16:creationId xmlns:a16="http://schemas.microsoft.com/office/drawing/2014/main" id="{FD23937A-509F-0040-82B4-6359D3BE45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BF8022-C69A-8048-9424-148469BA042A}"/>
              </a:ext>
            </a:extLst>
          </p:cNvPr>
          <p:cNvSpPr>
            <a:spLocks noGrp="1"/>
          </p:cNvSpPr>
          <p:nvPr>
            <p:ph type="sldNum" sz="quarter" idx="12"/>
          </p:nvPr>
        </p:nvSpPr>
        <p:spPr/>
        <p:txBody>
          <a:bodyPr/>
          <a:lstStyle/>
          <a:p>
            <a:fld id="{E36DADCD-AA45-DC48-ADAB-1DBA94969895}" type="slidenum">
              <a:rPr lang="en-US" smtClean="0"/>
              <a:t>‹#›</a:t>
            </a:fld>
            <a:endParaRPr lang="en-US"/>
          </a:p>
        </p:txBody>
      </p:sp>
      <p:sp>
        <p:nvSpPr>
          <p:cNvPr id="11" name="Text Placeholder 10">
            <a:extLst>
              <a:ext uri="{FF2B5EF4-FFF2-40B4-BE49-F238E27FC236}">
                <a16:creationId xmlns:a16="http://schemas.microsoft.com/office/drawing/2014/main" id="{17DC55E4-581B-2F45-A386-82517247E91B}"/>
              </a:ext>
            </a:extLst>
          </p:cNvPr>
          <p:cNvSpPr>
            <a:spLocks noGrp="1"/>
          </p:cNvSpPr>
          <p:nvPr>
            <p:ph type="body" sz="quarter" idx="13" hasCustomPrompt="1"/>
          </p:nvPr>
        </p:nvSpPr>
        <p:spPr>
          <a:xfrm>
            <a:off x="1561171" y="863600"/>
            <a:ext cx="9791042" cy="541338"/>
          </a:xfrm>
        </p:spPr>
        <p:txBody>
          <a:bodyPr/>
          <a:lstStyle>
            <a:lvl1pPr marL="0" indent="0">
              <a:buNone/>
              <a:defRPr b="0" i="1">
                <a:latin typeface="Century Schoolbook" panose="02040604050505020304" pitchFamily="18" charset="0"/>
              </a:defRPr>
            </a:lvl1pPr>
            <a:lvl2pPr marL="457200" indent="0">
              <a:buNone/>
              <a:defRPr/>
            </a:lvl2pPr>
            <a:lvl4pPr marL="1371600" indent="0">
              <a:buNone/>
              <a:defRPr/>
            </a:lvl4pPr>
          </a:lstStyle>
          <a:p>
            <a:pPr lvl="0"/>
            <a:r>
              <a:rPr lang="en-US" dirty="0"/>
              <a:t>Subheading</a:t>
            </a:r>
          </a:p>
        </p:txBody>
      </p:sp>
      <p:sp>
        <p:nvSpPr>
          <p:cNvPr id="5" name="Picture Placeholder 4">
            <a:extLst>
              <a:ext uri="{FF2B5EF4-FFF2-40B4-BE49-F238E27FC236}">
                <a16:creationId xmlns:a16="http://schemas.microsoft.com/office/drawing/2014/main" id="{2462FDFF-EF36-C944-AFA9-EC1B48E922EC}"/>
              </a:ext>
            </a:extLst>
          </p:cNvPr>
          <p:cNvSpPr>
            <a:spLocks noGrp="1"/>
          </p:cNvSpPr>
          <p:nvPr>
            <p:ph type="pic" sz="quarter" idx="14"/>
          </p:nvPr>
        </p:nvSpPr>
        <p:spPr>
          <a:xfrm>
            <a:off x="838200" y="1681163"/>
            <a:ext cx="4972050" cy="4508500"/>
          </a:xfrm>
        </p:spPr>
        <p:txBody>
          <a:bodyPr/>
          <a:lstStyle/>
          <a:p>
            <a:endParaRPr lang="en-US"/>
          </a:p>
        </p:txBody>
      </p:sp>
    </p:spTree>
    <p:extLst>
      <p:ext uri="{BB962C8B-B14F-4D97-AF65-F5344CB8AC3E}">
        <p14:creationId xmlns:p14="http://schemas.microsoft.com/office/powerpoint/2010/main" val="3087773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descr="Shape, background pattern&#10;&#10;Description automatically generated">
            <a:extLst>
              <a:ext uri="{FF2B5EF4-FFF2-40B4-BE49-F238E27FC236}">
                <a16:creationId xmlns:a16="http://schemas.microsoft.com/office/drawing/2014/main" id="{D4493E5A-86A1-DD4D-872D-7E273054CB03}"/>
              </a:ext>
            </a:extLst>
          </p:cNvPr>
          <p:cNvPicPr>
            <a:picLocks noChangeAspect="1"/>
          </p:cNvPicPr>
          <p:nvPr userDrawn="1"/>
        </p:nvPicPr>
        <p:blipFill>
          <a:blip r:embed="rId2"/>
          <a:stretch>
            <a:fillRect/>
          </a:stretch>
        </p:blipFill>
        <p:spPr>
          <a:xfrm>
            <a:off x="0" y="5516880"/>
            <a:ext cx="12192000" cy="2692400"/>
          </a:xfrm>
          <a:prstGeom prst="roundRect">
            <a:avLst>
              <a:gd name="adj" fmla="val 8594"/>
            </a:avLst>
          </a:prstGeom>
          <a:solidFill>
            <a:srgbClr val="FFFFFF">
              <a:shade val="85000"/>
            </a:srgbClr>
          </a:solidFill>
          <a:ln>
            <a:noFill/>
          </a:ln>
          <a:effectLst/>
        </p:spPr>
      </p:pic>
      <p:sp>
        <p:nvSpPr>
          <p:cNvPr id="8" name="Title 1">
            <a:extLst>
              <a:ext uri="{FF2B5EF4-FFF2-40B4-BE49-F238E27FC236}">
                <a16:creationId xmlns:a16="http://schemas.microsoft.com/office/drawing/2014/main" id="{9F3DE3AF-017F-BA44-B8D2-FD0370F7F29B}"/>
              </a:ext>
            </a:extLst>
          </p:cNvPr>
          <p:cNvSpPr>
            <a:spLocks noGrp="1"/>
          </p:cNvSpPr>
          <p:nvPr>
            <p:ph type="title" hasCustomPrompt="1"/>
          </p:nvPr>
        </p:nvSpPr>
        <p:spPr>
          <a:xfrm>
            <a:off x="839788" y="2389187"/>
            <a:ext cx="10515600" cy="504669"/>
          </a:xfrm>
          <a:effectLst/>
        </p:spPr>
        <p:txBody>
          <a:bodyPr>
            <a:normAutofit/>
          </a:bodyPr>
          <a:lstStyle>
            <a:lvl1pPr>
              <a:defRPr sz="4800">
                <a:solidFill>
                  <a:schemeClr val="tx1"/>
                </a:solidFill>
                <a:latin typeface="Century Schoolbook" panose="02040604050505020304" pitchFamily="18" charset="0"/>
              </a:defRPr>
            </a:lvl1pPr>
          </a:lstStyle>
          <a:p>
            <a:r>
              <a:rPr lang="en-US" dirty="0"/>
              <a:t>Click to add text</a:t>
            </a:r>
          </a:p>
        </p:txBody>
      </p:sp>
      <p:sp>
        <p:nvSpPr>
          <p:cNvPr id="9" name="Text Placeholder 10">
            <a:extLst>
              <a:ext uri="{FF2B5EF4-FFF2-40B4-BE49-F238E27FC236}">
                <a16:creationId xmlns:a16="http://schemas.microsoft.com/office/drawing/2014/main" id="{AAF5F4D7-0A23-2145-9BB8-2CBC0844E375}"/>
              </a:ext>
            </a:extLst>
          </p:cNvPr>
          <p:cNvSpPr>
            <a:spLocks noGrp="1"/>
          </p:cNvSpPr>
          <p:nvPr>
            <p:ph type="body" sz="quarter" idx="13" hasCustomPrompt="1"/>
          </p:nvPr>
        </p:nvSpPr>
        <p:spPr>
          <a:xfrm>
            <a:off x="1561171" y="2887662"/>
            <a:ext cx="9791042" cy="541338"/>
          </a:xfrm>
          <a:effectLst/>
        </p:spPr>
        <p:txBody>
          <a:bodyPr/>
          <a:lstStyle>
            <a:lvl1pPr marL="0" indent="0">
              <a:buNone/>
              <a:defRPr b="0" i="1">
                <a:solidFill>
                  <a:schemeClr val="tx1"/>
                </a:solidFill>
                <a:latin typeface="Century Schoolbook" panose="02040604050505020304" pitchFamily="18" charset="0"/>
              </a:defRPr>
            </a:lvl1pPr>
            <a:lvl2pPr marL="457200" indent="0">
              <a:buNone/>
              <a:defRPr/>
            </a:lvl2pPr>
            <a:lvl4pPr marL="1371600" indent="0">
              <a:buNone/>
              <a:defRPr/>
            </a:lvl4pPr>
          </a:lstStyle>
          <a:p>
            <a:pPr lvl="0"/>
            <a:r>
              <a:rPr lang="en-US" dirty="0"/>
              <a:t>Click to add text</a:t>
            </a:r>
          </a:p>
        </p:txBody>
      </p:sp>
      <p:pic>
        <p:nvPicPr>
          <p:cNvPr id="3" name="Picture 2">
            <a:extLst>
              <a:ext uri="{FF2B5EF4-FFF2-40B4-BE49-F238E27FC236}">
                <a16:creationId xmlns:a16="http://schemas.microsoft.com/office/drawing/2014/main" id="{6F2EABA1-D7DD-EF4F-B93B-B12D7DE0C1F1}"/>
              </a:ext>
            </a:extLst>
          </p:cNvPr>
          <p:cNvPicPr>
            <a:picLocks noChangeAspect="1"/>
          </p:cNvPicPr>
          <p:nvPr userDrawn="1"/>
        </p:nvPicPr>
        <p:blipFill>
          <a:blip r:embed="rId3"/>
          <a:stretch>
            <a:fillRect/>
          </a:stretch>
        </p:blipFill>
        <p:spPr>
          <a:xfrm>
            <a:off x="435610" y="6082809"/>
            <a:ext cx="1840230" cy="520374"/>
          </a:xfrm>
          <a:prstGeom prst="rect">
            <a:avLst/>
          </a:prstGeom>
        </p:spPr>
      </p:pic>
      <p:sp>
        <p:nvSpPr>
          <p:cNvPr id="2" name="Date Placeholder 1">
            <a:extLst>
              <a:ext uri="{FF2B5EF4-FFF2-40B4-BE49-F238E27FC236}">
                <a16:creationId xmlns:a16="http://schemas.microsoft.com/office/drawing/2014/main" id="{E64A14BC-3209-41E2-2C08-9511382EB980}"/>
              </a:ext>
            </a:extLst>
          </p:cNvPr>
          <p:cNvSpPr>
            <a:spLocks noGrp="1"/>
          </p:cNvSpPr>
          <p:nvPr>
            <p:ph type="dt" sz="half" idx="14"/>
          </p:nvPr>
        </p:nvSpPr>
        <p:spPr/>
        <p:txBody>
          <a:bodyPr/>
          <a:lstStyle/>
          <a:p>
            <a:fld id="{E1FF322C-1F65-E943-A1E9-1FF40653D8A5}" type="datetime1">
              <a:rPr lang="en-US" smtClean="0"/>
              <a:t>3/30/2023</a:t>
            </a:fld>
            <a:endParaRPr lang="en-US"/>
          </a:p>
        </p:txBody>
      </p:sp>
      <p:sp>
        <p:nvSpPr>
          <p:cNvPr id="4" name="Footer Placeholder 3">
            <a:extLst>
              <a:ext uri="{FF2B5EF4-FFF2-40B4-BE49-F238E27FC236}">
                <a16:creationId xmlns:a16="http://schemas.microsoft.com/office/drawing/2014/main" id="{6F838A51-77AC-70CE-9C80-D47589180FAB}"/>
              </a:ext>
            </a:extLst>
          </p:cNvPr>
          <p:cNvSpPr>
            <a:spLocks noGrp="1"/>
          </p:cNvSpPr>
          <p:nvPr>
            <p:ph type="ftr" sz="quarter" idx="15"/>
          </p:nvPr>
        </p:nvSpPr>
        <p:spPr/>
        <p:txBody>
          <a:bodyPr/>
          <a:lstStyle/>
          <a:p>
            <a:endParaRPr lang="en-US"/>
          </a:p>
        </p:txBody>
      </p:sp>
      <p:sp>
        <p:nvSpPr>
          <p:cNvPr id="5" name="Slide Number Placeholder 4">
            <a:extLst>
              <a:ext uri="{FF2B5EF4-FFF2-40B4-BE49-F238E27FC236}">
                <a16:creationId xmlns:a16="http://schemas.microsoft.com/office/drawing/2014/main" id="{5A72BFE5-76DB-6594-1537-D307E7E0179F}"/>
              </a:ext>
            </a:extLst>
          </p:cNvPr>
          <p:cNvSpPr>
            <a:spLocks noGrp="1"/>
          </p:cNvSpPr>
          <p:nvPr>
            <p:ph type="sldNum" sz="quarter" idx="16"/>
          </p:nvPr>
        </p:nvSpPr>
        <p:spPr/>
        <p:txBody>
          <a:bodyPr/>
          <a:lstStyle/>
          <a:p>
            <a:fld id="{E36DADCD-AA45-DC48-ADAB-1DBA94969895}" type="slidenum">
              <a:rPr lang="en-US" smtClean="0"/>
              <a:t>‹#›</a:t>
            </a:fld>
            <a:endParaRPr lang="en-US"/>
          </a:p>
        </p:txBody>
      </p:sp>
    </p:spTree>
    <p:extLst>
      <p:ext uri="{BB962C8B-B14F-4D97-AF65-F5344CB8AC3E}">
        <p14:creationId xmlns:p14="http://schemas.microsoft.com/office/powerpoint/2010/main" val="51440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630127-5033-A348-8043-5E68C53D68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427E9F-6334-F845-92F9-EAE84FD8C0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32239-04EB-DE47-8DD4-DECF111281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07AB2-5239-564A-808C-5F6D4B802E51}" type="datetime1">
              <a:rPr lang="en-US" smtClean="0"/>
              <a:t>3/30/2023</a:t>
            </a:fld>
            <a:endParaRPr lang="en-US"/>
          </a:p>
        </p:txBody>
      </p:sp>
      <p:sp>
        <p:nvSpPr>
          <p:cNvPr id="5" name="Footer Placeholder 4">
            <a:extLst>
              <a:ext uri="{FF2B5EF4-FFF2-40B4-BE49-F238E27FC236}">
                <a16:creationId xmlns:a16="http://schemas.microsoft.com/office/drawing/2014/main" id="{D66A63E6-0C56-D542-A591-F7DDC0B743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7FD5DF-6512-2D42-B405-49921AD3BB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6DADCD-AA45-DC48-ADAB-1DBA94969895}" type="slidenum">
              <a:rPr lang="en-US" smtClean="0"/>
              <a:t>‹#›</a:t>
            </a:fld>
            <a:endParaRPr lang="en-US"/>
          </a:p>
        </p:txBody>
      </p:sp>
    </p:spTree>
    <p:extLst>
      <p:ext uri="{BB962C8B-B14F-4D97-AF65-F5344CB8AC3E}">
        <p14:creationId xmlns:p14="http://schemas.microsoft.com/office/powerpoint/2010/main" val="4027556237"/>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2" r:id="rId3"/>
    <p:sldLayoutId id="2147483653" r:id="rId4"/>
    <p:sldLayoutId id="2147483662" r:id="rId5"/>
    <p:sldLayoutId id="2147483660" r:id="rId6"/>
    <p:sldLayoutId id="2147483663" r:id="rId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hyperlink" Target="https://www.bgsu.edu/content/dam/BGSU/purchasing/documents/p-card/Chrome-River-SNAP-for-iOS.pdf" TargetMode="External"/><Relationship Id="rId4" Type="http://schemas.openxmlformats.org/officeDocument/2006/relationships/hyperlink" Target="https://www.bgsu.edu/content/dam/BGSU/purchasing/documents/p-card/Chrome-River-SNAP-for-Android.pdf"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hyperlink" Target="https://www.bgsu.edu/content/dam/BGSU/finance-and-administration/controller/documents/2023-BGSU-Blanket-Sales-Tax-Exempt.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mailto:purchasing@bgsu.edu" TargetMode="External"/><Relationship Id="rId7" Type="http://schemas.openxmlformats.org/officeDocument/2006/relationships/hyperlink" Target="https://www.bgsu.edu/purchasing.html" TargetMode="External"/><Relationship Id="rId12" Type="http://schemas.openxmlformats.org/officeDocument/2006/relationships/hyperlink" Target="https://falconbgsu-my.sharepoint.com/:w:/g/personal/konecnj_bgsu_edu/ER9IG3JvJUJGqBY4LxkJl8sBAWCJW11eqWZ3rSISNRhnKA?e=ZiufoV"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 Id="rId6" Type="http://schemas.openxmlformats.org/officeDocument/2006/relationships/hyperlink" Target="https://falconbgsu-my.sharepoint.com/:b:/g/personal/konecnj_bgsu_edu/EX7YZgTCVjhMl2OOluQbVfwBg1OE1qTCH7kFWi8lGZNdxA?e=Y4gRlT" TargetMode="External"/><Relationship Id="rId11" Type="http://schemas.openxmlformats.org/officeDocument/2006/relationships/hyperlink" Target="https://www.bgsu.edu/content/dam/BGSU/purchasing/documents/p-card/Exception-Form-Updated-11.2021.pdf" TargetMode="External"/><Relationship Id="rId5" Type="http://schemas.openxmlformats.org/officeDocument/2006/relationships/hyperlink" Target="https://www.bgsu.edu/content/dam/BGSU/purchasing/documents/p-card/Chrome-River-Pcard-Manual.pdf" TargetMode="External"/><Relationship Id="rId10" Type="http://schemas.openxmlformats.org/officeDocument/2006/relationships/hyperlink" Target="https://www.bgsu.edu/content/dam/BGSU/purchasing/documents/p-card/PCard-Application.pdf" TargetMode="External"/><Relationship Id="rId4" Type="http://schemas.openxmlformats.org/officeDocument/2006/relationships/hyperlink" Target="https://www.bgsu.edu/content/dam/BGSU/purchasing/documents/p-card/Purchasing-card-manual.pdf" TargetMode="External"/><Relationship Id="rId9" Type="http://schemas.openxmlformats.org/officeDocument/2006/relationships/image" Target="../media/image14.png"/></Relationships>
</file>

<file path=ppt/slides/_rels/slide26.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s://www.bgsu.edu/purchasing/vendor-data-forms.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mailto:purchasing@bgsu.edu"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3182C6-952F-5D4A-9E30-85549EDAB9B7}"/>
              </a:ext>
            </a:extLst>
          </p:cNvPr>
          <p:cNvSpPr>
            <a:spLocks noGrp="1"/>
          </p:cNvSpPr>
          <p:nvPr>
            <p:ph type="ctrTitle"/>
          </p:nvPr>
        </p:nvSpPr>
        <p:spPr/>
        <p:txBody>
          <a:bodyPr>
            <a:normAutofit/>
          </a:bodyPr>
          <a:lstStyle/>
          <a:p>
            <a:r>
              <a:rPr lang="en-US" dirty="0"/>
              <a:t>2023 PCard Program Relaunch</a:t>
            </a:r>
          </a:p>
        </p:txBody>
      </p:sp>
      <p:sp>
        <p:nvSpPr>
          <p:cNvPr id="4" name="Subtitle 3">
            <a:extLst>
              <a:ext uri="{FF2B5EF4-FFF2-40B4-BE49-F238E27FC236}">
                <a16:creationId xmlns:a16="http://schemas.microsoft.com/office/drawing/2014/main" id="{CF6B53A1-D012-BE4E-8754-EDF33EB5FB8F}"/>
              </a:ext>
            </a:extLst>
          </p:cNvPr>
          <p:cNvSpPr>
            <a:spLocks noGrp="1"/>
          </p:cNvSpPr>
          <p:nvPr>
            <p:ph type="subTitle" idx="1"/>
          </p:nvPr>
        </p:nvSpPr>
        <p:spPr/>
        <p:txBody>
          <a:bodyPr>
            <a:normAutofit/>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Procure to Pay | Purchasing | Controller’s Office</a:t>
            </a:r>
          </a:p>
          <a:p>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7563D5FC-4D69-F065-F0BE-99B3C086E9F6}"/>
              </a:ext>
            </a:extLst>
          </p:cNvPr>
          <p:cNvSpPr>
            <a:spLocks noGrp="1"/>
          </p:cNvSpPr>
          <p:nvPr>
            <p:ph type="ftr" sz="quarter" idx="15"/>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6" name="Slide Number Placeholder 5">
            <a:extLst>
              <a:ext uri="{FF2B5EF4-FFF2-40B4-BE49-F238E27FC236}">
                <a16:creationId xmlns:a16="http://schemas.microsoft.com/office/drawing/2014/main" id="{BEFDDD82-9E5F-305D-2FDE-00C3DFB4F1EB}"/>
              </a:ext>
            </a:extLst>
          </p:cNvPr>
          <p:cNvSpPr>
            <a:spLocks noGrp="1"/>
          </p:cNvSpPr>
          <p:nvPr>
            <p:ph type="sldNum" sz="quarter" idx="16"/>
          </p:nvPr>
        </p:nvSpPr>
        <p:spPr/>
        <p:txBody>
          <a:bodyPr/>
          <a:lstStyle/>
          <a:p>
            <a:fld id="{E36DADCD-AA45-DC48-ADAB-1DBA94969895}" type="slidenum">
              <a:rPr lang="en-US" smtClean="0"/>
              <a:t>1</a:t>
            </a:fld>
            <a:endParaRPr lang="en-US"/>
          </a:p>
        </p:txBody>
      </p:sp>
      <p:pic>
        <p:nvPicPr>
          <p:cNvPr id="10" name="Picture 9" descr="A picture containing text, bottle, book, sign&#10;&#10;Description automatically generated">
            <a:extLst>
              <a:ext uri="{FF2B5EF4-FFF2-40B4-BE49-F238E27FC236}">
                <a16:creationId xmlns:a16="http://schemas.microsoft.com/office/drawing/2014/main" id="{D9939225-A872-4FA3-BACE-DFBC5D703CFE}"/>
              </a:ext>
            </a:extLst>
          </p:cNvPr>
          <p:cNvPicPr>
            <a:picLocks noChangeAspect="1"/>
          </p:cNvPicPr>
          <p:nvPr/>
        </p:nvPicPr>
        <p:blipFill>
          <a:blip r:embed="rId4"/>
          <a:stretch>
            <a:fillRect/>
          </a:stretch>
        </p:blipFill>
        <p:spPr>
          <a:xfrm>
            <a:off x="8485502" y="2732655"/>
            <a:ext cx="2993395" cy="1554615"/>
          </a:xfrm>
          <a:prstGeom prst="rect">
            <a:avLst/>
          </a:prstGeom>
        </p:spPr>
      </p:pic>
    </p:spTree>
    <p:extLst>
      <p:ext uri="{BB962C8B-B14F-4D97-AF65-F5344CB8AC3E}">
        <p14:creationId xmlns:p14="http://schemas.microsoft.com/office/powerpoint/2010/main" val="3483634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sz="2400" dirty="0"/>
              <a:t>Travel Purchases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10</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326567" y="1171849"/>
            <a:ext cx="3712034" cy="3223959"/>
          </a:xfrm>
          <a:prstGeom prst="rect">
            <a:avLst/>
          </a:prstGeom>
          <a:noFill/>
        </p:spPr>
        <p:txBody>
          <a:bodyPr wrap="square" rtlCol="0">
            <a:spAutoFit/>
          </a:bodyPr>
          <a:lstStyle/>
          <a:p>
            <a:pPr lvl="0" eaLnBrk="0" hangingPunct="0"/>
            <a:r>
              <a:rPr lang="en-US" sz="2200" b="1" u="sng" dirty="0">
                <a:solidFill>
                  <a:schemeClr val="bg1"/>
                </a:solidFill>
              </a:rPr>
              <a:t>Allowable Purchases</a:t>
            </a:r>
          </a:p>
          <a:p>
            <a:endParaRPr lang="en-US" sz="2400" dirty="0">
              <a:solidFill>
                <a:schemeClr val="bg1"/>
              </a:solidFill>
            </a:endParaRPr>
          </a:p>
          <a:p>
            <a:pPr marL="342900" indent="-342900">
              <a:buFont typeface="Arial" panose="020B0604020202020204" pitchFamily="34" charset="0"/>
              <a:buChar char="•"/>
            </a:pPr>
            <a:r>
              <a:rPr lang="en-US" sz="2000" dirty="0">
                <a:solidFill>
                  <a:schemeClr val="bg1"/>
                </a:solidFill>
              </a:rPr>
              <a:t>Conference Registrations</a:t>
            </a:r>
          </a:p>
          <a:p>
            <a:pPr marL="342900" indent="-342900">
              <a:buFont typeface="Arial" panose="020B0604020202020204" pitchFamily="34" charset="0"/>
              <a:buChar char="•"/>
            </a:pPr>
            <a:endParaRPr lang="en-US" sz="1050" dirty="0">
              <a:solidFill>
                <a:schemeClr val="bg1"/>
              </a:solidFill>
            </a:endParaRPr>
          </a:p>
          <a:p>
            <a:pPr marL="342900" indent="-342900">
              <a:buFont typeface="Arial" panose="020B0604020202020204" pitchFamily="34" charset="0"/>
              <a:buChar char="•"/>
            </a:pPr>
            <a:r>
              <a:rPr lang="en-US" sz="2000" dirty="0">
                <a:solidFill>
                  <a:schemeClr val="bg1"/>
                </a:solidFill>
              </a:rPr>
              <a:t>Lodging</a:t>
            </a:r>
          </a:p>
          <a:p>
            <a:pPr marL="342900" indent="-34290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dirty="0">
                <a:solidFill>
                  <a:schemeClr val="bg1"/>
                </a:solidFill>
              </a:rPr>
              <a:t>Transportation to destination city (airfare, rail, rental car)</a:t>
            </a:r>
          </a:p>
          <a:p>
            <a:pPr marL="342900" indent="-34290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dirty="0">
                <a:solidFill>
                  <a:schemeClr val="bg1"/>
                </a:solidFill>
              </a:rPr>
              <a:t>Parking (if cardholder)</a:t>
            </a:r>
          </a:p>
          <a:p>
            <a:pPr marL="342900" indent="-34290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dirty="0">
                <a:solidFill>
                  <a:schemeClr val="bg1"/>
                </a:solidFill>
              </a:rPr>
              <a:t>Tolls (if cardholder)</a:t>
            </a:r>
          </a:p>
        </p:txBody>
      </p:sp>
      <p:sp>
        <p:nvSpPr>
          <p:cNvPr id="6" name="TextBox 5">
            <a:extLst>
              <a:ext uri="{FF2B5EF4-FFF2-40B4-BE49-F238E27FC236}">
                <a16:creationId xmlns:a16="http://schemas.microsoft.com/office/drawing/2014/main" id="{AACF0816-851E-4A71-A6FB-9C03949293DC}"/>
              </a:ext>
            </a:extLst>
          </p:cNvPr>
          <p:cNvSpPr txBox="1"/>
          <p:nvPr/>
        </p:nvSpPr>
        <p:spPr>
          <a:xfrm>
            <a:off x="4239983" y="1171849"/>
            <a:ext cx="3712034" cy="3970318"/>
          </a:xfrm>
          <a:prstGeom prst="rect">
            <a:avLst/>
          </a:prstGeom>
          <a:noFill/>
        </p:spPr>
        <p:txBody>
          <a:bodyPr wrap="square" rtlCol="0">
            <a:spAutoFit/>
          </a:bodyPr>
          <a:lstStyle/>
          <a:p>
            <a:pPr lvl="0" eaLnBrk="0" hangingPunct="0"/>
            <a:r>
              <a:rPr lang="en-US" sz="2000" b="1" u="sng" dirty="0">
                <a:solidFill>
                  <a:schemeClr val="bg1"/>
                </a:solidFill>
              </a:rPr>
              <a:t>Reimbursable Purchases</a:t>
            </a:r>
            <a:endParaRPr lang="en-US" sz="2000" b="1" dirty="0">
              <a:solidFill>
                <a:schemeClr val="bg1"/>
              </a:solidFill>
            </a:endParaRPr>
          </a:p>
          <a:p>
            <a:endParaRPr lang="en-US" sz="2000" dirty="0">
              <a:solidFill>
                <a:schemeClr val="bg1"/>
              </a:solidFill>
            </a:endParaRPr>
          </a:p>
          <a:p>
            <a:pPr marL="342900" indent="-342900">
              <a:buFont typeface="Arial" panose="020B0604020202020204" pitchFamily="34" charset="0"/>
              <a:buChar char="•"/>
            </a:pPr>
            <a:r>
              <a:rPr lang="en-US" dirty="0">
                <a:solidFill>
                  <a:schemeClr val="bg1"/>
                </a:solidFill>
              </a:rPr>
              <a:t>Business Entertainment **</a:t>
            </a:r>
          </a:p>
          <a:p>
            <a:pPr marL="342900" indent="-342900">
              <a:buFont typeface="Arial" panose="020B0604020202020204" pitchFamily="34" charset="0"/>
              <a:buChar char="•"/>
            </a:pPr>
            <a:endParaRPr lang="en-US" sz="1000" dirty="0">
              <a:solidFill>
                <a:schemeClr val="bg1"/>
              </a:solidFill>
            </a:endParaRPr>
          </a:p>
          <a:p>
            <a:pPr marL="342900" indent="-342900">
              <a:buFont typeface="Arial" panose="020B0604020202020204" pitchFamily="34" charset="0"/>
              <a:buChar char="•"/>
            </a:pPr>
            <a:r>
              <a:rPr lang="en-US" dirty="0">
                <a:solidFill>
                  <a:schemeClr val="bg1"/>
                </a:solidFill>
              </a:rPr>
              <a:t>Food purchases (per diem rate will be paid if applicable) </a:t>
            </a:r>
          </a:p>
          <a:p>
            <a:pPr marL="342900" indent="-342900">
              <a:buFont typeface="Arial" panose="020B0604020202020204" pitchFamily="34" charset="0"/>
              <a:buChar char="•"/>
            </a:pPr>
            <a:endParaRPr lang="en-US" sz="800" dirty="0">
              <a:solidFill>
                <a:schemeClr val="bg1"/>
              </a:solidFill>
            </a:endParaRPr>
          </a:p>
          <a:p>
            <a:pPr marL="342900" indent="-342900">
              <a:buFont typeface="Arial" panose="020B0604020202020204" pitchFamily="34" charset="0"/>
              <a:buChar char="•"/>
            </a:pPr>
            <a:r>
              <a:rPr lang="en-US" dirty="0">
                <a:solidFill>
                  <a:schemeClr val="bg1"/>
                </a:solidFill>
              </a:rPr>
              <a:t>Gas (typical traveler mileage) **</a:t>
            </a:r>
          </a:p>
          <a:p>
            <a:pPr marL="342900" indent="-342900">
              <a:buFont typeface="Arial" panose="020B0604020202020204" pitchFamily="34" charset="0"/>
              <a:buChar char="•"/>
            </a:pPr>
            <a:endParaRPr lang="en-US" sz="800" dirty="0">
              <a:solidFill>
                <a:schemeClr val="bg1"/>
              </a:solidFill>
            </a:endParaRPr>
          </a:p>
          <a:p>
            <a:pPr marL="342900" indent="-342900">
              <a:buFont typeface="Arial" panose="020B0604020202020204" pitchFamily="34" charset="0"/>
              <a:buChar char="•"/>
            </a:pPr>
            <a:r>
              <a:rPr lang="en-US" dirty="0">
                <a:solidFill>
                  <a:schemeClr val="bg1"/>
                </a:solidFill>
              </a:rPr>
              <a:t>Ground transportation needed for event participation in destination city (Uber, taxi, trolley)</a:t>
            </a:r>
          </a:p>
          <a:p>
            <a:pPr algn="ctr"/>
            <a:endParaRPr lang="en-US" sz="1600" dirty="0">
              <a:solidFill>
                <a:schemeClr val="bg1"/>
              </a:solidFill>
            </a:endParaRPr>
          </a:p>
          <a:p>
            <a:pPr algn="ctr"/>
            <a:endParaRPr lang="en-US" sz="1100" dirty="0">
              <a:solidFill>
                <a:schemeClr val="bg1"/>
              </a:solidFill>
            </a:endParaRPr>
          </a:p>
          <a:p>
            <a:pPr algn="ctr"/>
            <a:r>
              <a:rPr lang="en-US" sz="1100" dirty="0">
                <a:solidFill>
                  <a:schemeClr val="bg1"/>
                </a:solidFill>
              </a:rPr>
              <a:t>** Faculty/staff who are responsible for student-recruiting and student travel may be granted a </a:t>
            </a:r>
            <a:r>
              <a:rPr lang="en-US" sz="1100" dirty="0" err="1">
                <a:solidFill>
                  <a:schemeClr val="bg1"/>
                </a:solidFill>
              </a:rPr>
              <a:t>PCard</a:t>
            </a:r>
            <a:r>
              <a:rPr lang="en-US" sz="1100" dirty="0">
                <a:solidFill>
                  <a:schemeClr val="bg1"/>
                </a:solidFill>
              </a:rPr>
              <a:t> allowance for these purchases which are otherwise restricted</a:t>
            </a:r>
          </a:p>
        </p:txBody>
      </p:sp>
      <p:sp>
        <p:nvSpPr>
          <p:cNvPr id="10" name="TextBox 9">
            <a:extLst>
              <a:ext uri="{FF2B5EF4-FFF2-40B4-BE49-F238E27FC236}">
                <a16:creationId xmlns:a16="http://schemas.microsoft.com/office/drawing/2014/main" id="{56B2D251-1AA2-4768-9987-73227B49190B}"/>
              </a:ext>
            </a:extLst>
          </p:cNvPr>
          <p:cNvSpPr txBox="1"/>
          <p:nvPr/>
        </p:nvSpPr>
        <p:spPr>
          <a:xfrm>
            <a:off x="8153400" y="1171848"/>
            <a:ext cx="3712034" cy="3046988"/>
          </a:xfrm>
          <a:prstGeom prst="rect">
            <a:avLst/>
          </a:prstGeom>
          <a:noFill/>
        </p:spPr>
        <p:txBody>
          <a:bodyPr wrap="square" rtlCol="0">
            <a:spAutoFit/>
          </a:bodyPr>
          <a:lstStyle/>
          <a:p>
            <a:pPr lvl="0" eaLnBrk="0" hangingPunct="0"/>
            <a:r>
              <a:rPr lang="en-US" sz="2000" b="1" u="sng" dirty="0">
                <a:solidFill>
                  <a:schemeClr val="bg1"/>
                </a:solidFill>
              </a:rPr>
              <a:t>Unallowable Purchases</a:t>
            </a:r>
          </a:p>
          <a:p>
            <a:endParaRPr lang="en-US" sz="2000" dirty="0">
              <a:solidFill>
                <a:schemeClr val="bg1"/>
              </a:solidFill>
            </a:endParaRPr>
          </a:p>
          <a:p>
            <a:pPr marL="342900" indent="-342900">
              <a:buFont typeface="Arial" panose="020B0604020202020204" pitchFamily="34" charset="0"/>
              <a:buChar char="•"/>
            </a:pPr>
            <a:r>
              <a:rPr lang="en-US" dirty="0">
                <a:solidFill>
                  <a:schemeClr val="bg1"/>
                </a:solidFill>
              </a:rPr>
              <a:t>Flight Insurance</a:t>
            </a:r>
          </a:p>
          <a:p>
            <a:pPr marL="342900" indent="-342900">
              <a:buFont typeface="Arial" panose="020B0604020202020204" pitchFamily="34" charset="0"/>
              <a:buChar char="•"/>
            </a:pPr>
            <a:endParaRPr lang="en-US" sz="1000" dirty="0">
              <a:solidFill>
                <a:schemeClr val="bg1"/>
              </a:solidFill>
            </a:endParaRPr>
          </a:p>
          <a:p>
            <a:pPr marL="342900" indent="-342900">
              <a:buFont typeface="Arial" panose="020B0604020202020204" pitchFamily="34" charset="0"/>
              <a:buChar char="•"/>
            </a:pPr>
            <a:r>
              <a:rPr lang="en-US" dirty="0">
                <a:solidFill>
                  <a:schemeClr val="bg1"/>
                </a:solidFill>
              </a:rPr>
              <a:t>Extra ground transportation for personal benefit, sightseeing, or other meals/participation otherwise provided as part of the conference or event</a:t>
            </a:r>
          </a:p>
          <a:p>
            <a:pPr marL="342900" indent="-342900">
              <a:buFont typeface="Arial" panose="020B0604020202020204" pitchFamily="34" charset="0"/>
              <a:buChar char="•"/>
            </a:pPr>
            <a:endParaRPr lang="en-US" sz="800" dirty="0">
              <a:solidFill>
                <a:schemeClr val="bg1"/>
              </a:solidFill>
            </a:endParaRPr>
          </a:p>
          <a:p>
            <a:pPr marL="342900" indent="-342900">
              <a:buFont typeface="Arial" panose="020B0604020202020204" pitchFamily="34" charset="0"/>
              <a:buChar char="•"/>
            </a:pPr>
            <a:r>
              <a:rPr lang="en-US" dirty="0">
                <a:solidFill>
                  <a:schemeClr val="bg1"/>
                </a:solidFill>
              </a:rPr>
              <a:t>Bus Charter Transportation</a:t>
            </a:r>
          </a:p>
          <a:p>
            <a:pPr marL="342900" indent="-342900">
              <a:buFont typeface="Arial" panose="020B0604020202020204" pitchFamily="34" charset="0"/>
              <a:buChar char="•"/>
            </a:pPr>
            <a:endParaRPr lang="en-US" sz="800" dirty="0">
              <a:solidFill>
                <a:schemeClr val="bg1"/>
              </a:solidFill>
            </a:endParaRPr>
          </a:p>
        </p:txBody>
      </p:sp>
    </p:spTree>
    <p:extLst>
      <p:ext uri="{BB962C8B-B14F-4D97-AF65-F5344CB8AC3E}">
        <p14:creationId xmlns:p14="http://schemas.microsoft.com/office/powerpoint/2010/main" val="3574583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11</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Required Documentation:</a:t>
            </a:r>
          </a:p>
          <a:p>
            <a:pPr marL="285750" indent="-285750">
              <a:buFont typeface="Arial" panose="020B0604020202020204" pitchFamily="34" charset="0"/>
              <a:buChar char="•"/>
            </a:pPr>
            <a:endParaRPr lang="en-US" sz="9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Agenda or other documentation showing dates of event, business purpose of event (topics, etc.), and location</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If multiple attendees, a list of travelers is required</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Cost comparison for </a:t>
            </a:r>
            <a:r>
              <a:rPr lang="en-US" sz="1600" b="1" i="1" dirty="0">
                <a:solidFill>
                  <a:schemeClr val="bg1"/>
                </a:solidFill>
              </a:rPr>
              <a:t>atypical</a:t>
            </a:r>
            <a:r>
              <a:rPr lang="en-US" sz="1600" dirty="0">
                <a:solidFill>
                  <a:schemeClr val="bg1"/>
                </a:solidFill>
              </a:rPr>
              <a:t> modes of travel (completed in advance of travel)</a:t>
            </a:r>
          </a:p>
          <a:p>
            <a:pPr marL="742950" lvl="1" indent="-285750" eaLnBrk="0" hangingPunct="0">
              <a:buFont typeface="Arial" panose="020B0604020202020204" pitchFamily="34" charset="0"/>
              <a:buChar char="•"/>
            </a:pPr>
            <a:endParaRPr lang="en-US" sz="700" dirty="0">
              <a:solidFill>
                <a:schemeClr val="bg1"/>
              </a:solidFill>
            </a:endParaRP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Other Notes:</a:t>
            </a:r>
          </a:p>
          <a:p>
            <a:pPr marL="285750"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sz="1600" dirty="0">
                <a:solidFill>
                  <a:schemeClr val="bg1"/>
                </a:solidFill>
              </a:rPr>
              <a:t>The mode of travel should always be the lowest cost and most expeditious method available</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1600" dirty="0">
                <a:solidFill>
                  <a:schemeClr val="bg1"/>
                </a:solidFill>
              </a:rPr>
              <a:t>Business purpose should be included for additional travel days outside of the allowed travel days</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1600" dirty="0">
                <a:solidFill>
                  <a:schemeClr val="bg1"/>
                </a:solidFill>
              </a:rPr>
              <a:t>One travel day before and after the conference/event is allowed in most cases </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1600" dirty="0">
                <a:solidFill>
                  <a:schemeClr val="bg1"/>
                </a:solidFill>
              </a:rPr>
              <a:t>If you will be traveling out of the country, call the number on the back of your PCard (888-449-2273) to inform Bank of America that they will be seeing activity on the card for overseas vendors</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1600" dirty="0">
                <a:solidFill>
                  <a:schemeClr val="bg1"/>
                </a:solidFill>
              </a:rPr>
              <a:t>Points, miles, and travel rewards should not be utilized as payment for University travel</a:t>
            </a:r>
            <a:endParaRPr lang="en-US" sz="14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264422" y="235053"/>
            <a:ext cx="319786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Travel Documentation</a:t>
            </a:r>
          </a:p>
        </p:txBody>
      </p:sp>
    </p:spTree>
    <p:extLst>
      <p:ext uri="{BB962C8B-B14F-4D97-AF65-F5344CB8AC3E}">
        <p14:creationId xmlns:p14="http://schemas.microsoft.com/office/powerpoint/2010/main" val="1338972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12</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447814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Types of Meals Classified as </a:t>
            </a:r>
            <a:r>
              <a:rPr lang="en-US" sz="2000" b="1" dirty="0">
                <a:solidFill>
                  <a:schemeClr val="bg1"/>
                </a:solidFill>
              </a:rPr>
              <a:t>Business Meals</a:t>
            </a:r>
            <a:r>
              <a:rPr lang="en-US" sz="2000" dirty="0">
                <a:solidFill>
                  <a:schemeClr val="bg1"/>
                </a:solidFill>
              </a:rPr>
              <a:t>:</a:t>
            </a:r>
          </a:p>
          <a:p>
            <a:pPr marL="285750" indent="-285750">
              <a:buFont typeface="Arial" panose="020B0604020202020204" pitchFamily="34" charset="0"/>
              <a:buChar char="•"/>
            </a:pPr>
            <a:endParaRPr lang="en-US" sz="900" dirty="0">
              <a:solidFill>
                <a:schemeClr val="bg1"/>
              </a:solidFill>
            </a:endParaRPr>
          </a:p>
          <a:p>
            <a:pPr marL="742950" lvl="1" indent="-285750" eaLnBrk="0" hangingPunct="0">
              <a:buFont typeface="Arial" panose="020B0604020202020204" pitchFamily="34" charset="0"/>
              <a:buChar char="•"/>
            </a:pPr>
            <a:r>
              <a:rPr lang="en-US" sz="1600" u="sng" dirty="0">
                <a:solidFill>
                  <a:schemeClr val="bg1"/>
                </a:solidFill>
              </a:rPr>
              <a:t>Recruiting</a:t>
            </a:r>
            <a:r>
              <a:rPr lang="en-US" sz="1600" dirty="0">
                <a:solidFill>
                  <a:schemeClr val="bg1"/>
                </a:solidFill>
              </a:rPr>
              <a:t> – faculty / staff / students / athletes</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u="sng" dirty="0">
                <a:solidFill>
                  <a:schemeClr val="bg1"/>
                </a:solidFill>
              </a:rPr>
              <a:t>Retreats / Workshops</a:t>
            </a:r>
            <a:r>
              <a:rPr lang="en-US" sz="1600" dirty="0">
                <a:solidFill>
                  <a:schemeClr val="bg1"/>
                </a:solidFill>
              </a:rPr>
              <a:t> – extended hours over normal mealtimes</a:t>
            </a:r>
          </a:p>
          <a:p>
            <a:pPr marL="742950" lvl="1" indent="-285750" eaLnBrk="0" hangingPunct="0">
              <a:buFont typeface="Arial" panose="020B0604020202020204" pitchFamily="34" charset="0"/>
              <a:buChar char="•"/>
            </a:pPr>
            <a:endParaRPr lang="en-US" sz="900" dirty="0">
              <a:solidFill>
                <a:schemeClr val="bg1"/>
              </a:solidFill>
            </a:endParaRPr>
          </a:p>
          <a:p>
            <a:pPr marL="1200150" lvl="2" indent="-285750" eaLnBrk="0" hangingPunct="0">
              <a:buFont typeface="Arial" panose="020B0604020202020204" pitchFamily="34" charset="0"/>
              <a:buChar char="•"/>
            </a:pPr>
            <a:r>
              <a:rPr lang="en-US" sz="1600" dirty="0">
                <a:solidFill>
                  <a:schemeClr val="bg1"/>
                </a:solidFill>
              </a:rPr>
              <a:t>Should be infrequent (less than twice a year)</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u="sng" dirty="0">
                <a:solidFill>
                  <a:schemeClr val="bg1"/>
                </a:solidFill>
              </a:rPr>
              <a:t>Open Houses / Large Marketing Events</a:t>
            </a:r>
            <a:r>
              <a:rPr lang="en-US" sz="1600" dirty="0">
                <a:solidFill>
                  <a:schemeClr val="bg1"/>
                </a:solidFill>
              </a:rPr>
              <a:t> – should be open to the public and marketed as such</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u="sng" dirty="0">
                <a:solidFill>
                  <a:schemeClr val="bg1"/>
                </a:solidFill>
              </a:rPr>
              <a:t>Meetings over meals with External Guests</a:t>
            </a:r>
            <a:r>
              <a:rPr lang="en-US" sz="1600" dirty="0">
                <a:solidFill>
                  <a:schemeClr val="bg1"/>
                </a:solidFill>
              </a:rPr>
              <a:t> – justified with a business purpose and future benefit of the University</a:t>
            </a:r>
          </a:p>
          <a:p>
            <a:pPr marL="742950" lvl="1" indent="-285750" eaLnBrk="0" hangingPunct="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2000" dirty="0">
                <a:solidFill>
                  <a:schemeClr val="bg1"/>
                </a:solidFill>
              </a:rPr>
              <a:t>Required Documentation:</a:t>
            </a:r>
          </a:p>
          <a:p>
            <a:pPr marL="285750" indent="-285750">
              <a:buFont typeface="Arial" panose="020B0604020202020204" pitchFamily="34" charset="0"/>
              <a:buChar char="•"/>
            </a:pPr>
            <a:endParaRPr lang="en-US" sz="9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Itemized Receipt (clearly documenting items and tip)</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Flyer/Marketing Material showing </a:t>
            </a:r>
            <a:r>
              <a:rPr lang="en-US" sz="1600" u="sng" dirty="0">
                <a:solidFill>
                  <a:schemeClr val="bg1"/>
                </a:solidFill>
              </a:rPr>
              <a:t>evidence of business purpose</a:t>
            </a:r>
            <a:r>
              <a:rPr lang="en-US" sz="1600" dirty="0">
                <a:solidFill>
                  <a:schemeClr val="bg1"/>
                </a:solidFill>
              </a:rPr>
              <a:t> of event and </a:t>
            </a:r>
            <a:r>
              <a:rPr lang="en-US" sz="1600" u="sng" dirty="0">
                <a:solidFill>
                  <a:schemeClr val="bg1"/>
                </a:solidFill>
              </a:rPr>
              <a:t>open-to-the-public statement</a:t>
            </a:r>
            <a:r>
              <a:rPr lang="en-US" sz="1600" dirty="0">
                <a:solidFill>
                  <a:schemeClr val="bg1"/>
                </a:solidFill>
              </a:rPr>
              <a:t> (if applicable)</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Agenda showing topics for discussion (if no flyer/marketing material exists)</a:t>
            </a:r>
          </a:p>
          <a:p>
            <a:pPr marL="742950" lvl="1" indent="-285750" eaLnBrk="0" hangingPunct="0">
              <a:buFont typeface="Arial" panose="020B0604020202020204" pitchFamily="34" charset="0"/>
              <a:buChar char="•"/>
            </a:pPr>
            <a:endParaRPr lang="en-US" sz="700" dirty="0">
              <a:solidFill>
                <a:schemeClr val="bg1"/>
              </a:solidFill>
            </a:endParaRPr>
          </a:p>
          <a:p>
            <a:pPr marL="742950" lvl="1" indent="-285750" eaLnBrk="0" hangingPunct="0">
              <a:buFont typeface="Arial" panose="020B0604020202020204" pitchFamily="34" charset="0"/>
              <a:buChar char="•"/>
            </a:pPr>
            <a:r>
              <a:rPr lang="en-US" sz="1600" dirty="0">
                <a:solidFill>
                  <a:schemeClr val="bg1"/>
                </a:solidFill>
              </a:rPr>
              <a:t>List of attendees (if meal is not open to the public)</a:t>
            </a: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Business Meals</a:t>
            </a:r>
          </a:p>
        </p:txBody>
      </p:sp>
    </p:spTree>
    <p:extLst>
      <p:ext uri="{BB962C8B-B14F-4D97-AF65-F5344CB8AC3E}">
        <p14:creationId xmlns:p14="http://schemas.microsoft.com/office/powerpoint/2010/main" val="368813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13</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3493264"/>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Types of Meals Classified as </a:t>
            </a:r>
            <a:r>
              <a:rPr lang="en-US" sz="2000" b="1" dirty="0">
                <a:solidFill>
                  <a:schemeClr val="bg1"/>
                </a:solidFill>
              </a:rPr>
              <a:t>Student Meals</a:t>
            </a:r>
            <a:r>
              <a:rPr lang="en-US" sz="2000" dirty="0">
                <a:solidFill>
                  <a:schemeClr val="bg1"/>
                </a:solidFill>
              </a:rPr>
              <a:t>:</a:t>
            </a:r>
          </a:p>
          <a:p>
            <a:pPr marL="285750" indent="-285750">
              <a:buFont typeface="Arial" panose="020B0604020202020204" pitchFamily="34" charset="0"/>
              <a:buChar char="•"/>
            </a:pPr>
            <a:endParaRPr lang="en-US" sz="900" dirty="0">
              <a:solidFill>
                <a:schemeClr val="bg1"/>
              </a:solidFill>
            </a:endParaRPr>
          </a:p>
          <a:p>
            <a:pPr marL="742950" lvl="1" indent="-285750" eaLnBrk="0" hangingPunct="0">
              <a:buFont typeface="Arial" panose="020B0604020202020204" pitchFamily="34" charset="0"/>
              <a:buChar char="•"/>
            </a:pPr>
            <a:r>
              <a:rPr lang="en-US" dirty="0">
                <a:solidFill>
                  <a:schemeClr val="bg1"/>
                </a:solidFill>
              </a:rPr>
              <a:t>Events that contribute to the education/experience of students</a:t>
            </a:r>
          </a:p>
          <a:p>
            <a:pPr marL="742950" lvl="1" indent="-285750" eaLnBrk="0" hangingPunct="0">
              <a:buFont typeface="Arial" panose="020B0604020202020204" pitchFamily="34" charset="0"/>
              <a:buChar char="•"/>
            </a:pPr>
            <a:endParaRPr lang="en-US" sz="800" dirty="0">
              <a:solidFill>
                <a:schemeClr val="bg1"/>
              </a:solidFill>
            </a:endParaRPr>
          </a:p>
          <a:p>
            <a:pPr marL="742950" lvl="1" indent="-285750" eaLnBrk="0" hangingPunct="0">
              <a:buFont typeface="Arial" panose="020B0604020202020204" pitchFamily="34" charset="0"/>
              <a:buChar char="•"/>
            </a:pPr>
            <a:r>
              <a:rPr lang="en-US" dirty="0">
                <a:solidFill>
                  <a:schemeClr val="bg1"/>
                </a:solidFill>
              </a:rPr>
              <a:t>Department Meet and Greet</a:t>
            </a:r>
          </a:p>
          <a:p>
            <a:pPr lvl="1" eaLnBrk="0" hangingPunct="0"/>
            <a:endParaRPr lang="en-US" sz="700" dirty="0">
              <a:solidFill>
                <a:schemeClr val="bg1"/>
              </a:solidFill>
            </a:endParaRPr>
          </a:p>
          <a:p>
            <a:pPr marL="742950" lvl="1" indent="-285750" eaLnBrk="0" hangingPunct="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2000" dirty="0">
                <a:solidFill>
                  <a:schemeClr val="bg1"/>
                </a:solidFill>
              </a:rPr>
              <a:t>Required Documentation:</a:t>
            </a:r>
          </a:p>
          <a:p>
            <a:pPr marL="285750" indent="-285750">
              <a:buFont typeface="Arial" panose="020B0604020202020204" pitchFamily="34" charset="0"/>
              <a:buChar char="•"/>
            </a:pPr>
            <a:endParaRPr lang="en-US" sz="900" dirty="0">
              <a:solidFill>
                <a:schemeClr val="bg1"/>
              </a:solidFill>
            </a:endParaRPr>
          </a:p>
          <a:p>
            <a:pPr marL="742950" lvl="1" indent="-285750" eaLnBrk="0" hangingPunct="0">
              <a:buFont typeface="Arial" panose="020B0604020202020204" pitchFamily="34" charset="0"/>
              <a:buChar char="•"/>
            </a:pPr>
            <a:r>
              <a:rPr lang="en-US" dirty="0">
                <a:solidFill>
                  <a:schemeClr val="bg1"/>
                </a:solidFill>
              </a:rPr>
              <a:t>Itemized Receipt (clearly documenting items and tip)</a:t>
            </a:r>
          </a:p>
          <a:p>
            <a:pPr marL="742950" lvl="1" indent="-285750" eaLnBrk="0" hangingPunct="0">
              <a:buFont typeface="Arial" panose="020B0604020202020204" pitchFamily="34" charset="0"/>
              <a:buChar char="•"/>
            </a:pPr>
            <a:endParaRPr lang="en-US" sz="800" dirty="0">
              <a:solidFill>
                <a:schemeClr val="bg1"/>
              </a:solidFill>
            </a:endParaRPr>
          </a:p>
          <a:p>
            <a:pPr marL="742950" lvl="1" indent="-285750" eaLnBrk="0" hangingPunct="0">
              <a:buFont typeface="Arial" panose="020B0604020202020204" pitchFamily="34" charset="0"/>
              <a:buChar char="•"/>
            </a:pPr>
            <a:r>
              <a:rPr lang="en-US" dirty="0">
                <a:solidFill>
                  <a:schemeClr val="bg1"/>
                </a:solidFill>
              </a:rPr>
              <a:t>Flyer/Marketing Material showing </a:t>
            </a:r>
            <a:r>
              <a:rPr lang="en-US" u="sng" dirty="0">
                <a:solidFill>
                  <a:schemeClr val="bg1"/>
                </a:solidFill>
              </a:rPr>
              <a:t>evidence of business purpose</a:t>
            </a:r>
            <a:r>
              <a:rPr lang="en-US" dirty="0">
                <a:solidFill>
                  <a:schemeClr val="bg1"/>
                </a:solidFill>
              </a:rPr>
              <a:t> of event</a:t>
            </a:r>
          </a:p>
          <a:p>
            <a:pPr lvl="1" eaLnBrk="0" hangingPunct="0"/>
            <a:endParaRPr lang="en-US" sz="800" dirty="0">
              <a:solidFill>
                <a:schemeClr val="bg1"/>
              </a:solidFill>
            </a:endParaRPr>
          </a:p>
          <a:p>
            <a:pPr marL="742950" lvl="1" indent="-285750" eaLnBrk="0" hangingPunct="0">
              <a:buFont typeface="Arial" panose="020B0604020202020204" pitchFamily="34" charset="0"/>
              <a:buChar char="•"/>
            </a:pPr>
            <a:r>
              <a:rPr lang="en-US" dirty="0">
                <a:solidFill>
                  <a:schemeClr val="bg1"/>
                </a:solidFill>
              </a:rPr>
              <a:t>List of attendees (if no flyer/marketing material exists)</a:t>
            </a:r>
          </a:p>
          <a:p>
            <a:pPr marL="742950" lvl="1" indent="-285750" eaLnBrk="0" hangingPunct="0">
              <a:buFont typeface="Arial" panose="020B0604020202020204" pitchFamily="34" charset="0"/>
              <a:buChar char="•"/>
            </a:pPr>
            <a:endParaRPr lang="en-US" sz="800" dirty="0">
              <a:solidFill>
                <a:schemeClr val="bg1"/>
              </a:solidFill>
            </a:endParaRPr>
          </a:p>
          <a:p>
            <a:pPr marL="1200150" lvl="2" indent="-285750" eaLnBrk="0" hangingPunct="0">
              <a:buFont typeface="Arial" panose="020B0604020202020204" pitchFamily="34" charset="0"/>
              <a:buChar char="•"/>
            </a:pPr>
            <a:r>
              <a:rPr lang="en-US" dirty="0">
                <a:solidFill>
                  <a:schemeClr val="bg1"/>
                </a:solidFill>
              </a:rPr>
              <a:t>Example: email or calendar invitation</a:t>
            </a: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Student Meals</a:t>
            </a:r>
          </a:p>
        </p:txBody>
      </p:sp>
    </p:spTree>
    <p:extLst>
      <p:ext uri="{BB962C8B-B14F-4D97-AF65-F5344CB8AC3E}">
        <p14:creationId xmlns:p14="http://schemas.microsoft.com/office/powerpoint/2010/main" val="522058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14</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358283"/>
            <a:ext cx="10617693" cy="355481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Food items should be reasonable in portion, quantity, and appropriate for the purpose of the business meal</a:t>
            </a:r>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Excessive spending will be scrutinized and may require reimbursement by the </a:t>
            </a:r>
            <a:r>
              <a:rPr lang="en-US" sz="2000" dirty="0" err="1">
                <a:solidFill>
                  <a:schemeClr val="bg1"/>
                </a:solidFill>
              </a:rPr>
              <a:t>pcard</a:t>
            </a:r>
            <a:r>
              <a:rPr lang="en-US" sz="2000" dirty="0">
                <a:solidFill>
                  <a:schemeClr val="bg1"/>
                </a:solidFill>
              </a:rPr>
              <a:t> user</a:t>
            </a:r>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Alcohol should never be purchased on the </a:t>
            </a:r>
            <a:r>
              <a:rPr lang="en-US" sz="2000" dirty="0" err="1">
                <a:solidFill>
                  <a:schemeClr val="bg1"/>
                </a:solidFill>
              </a:rPr>
              <a:t>pcard</a:t>
            </a:r>
            <a:r>
              <a:rPr lang="en-US" sz="2000" dirty="0">
                <a:solidFill>
                  <a:schemeClr val="bg1"/>
                </a:solidFill>
              </a:rPr>
              <a:t> (Foundation </a:t>
            </a:r>
            <a:r>
              <a:rPr lang="en-US" sz="2000" dirty="0" err="1">
                <a:solidFill>
                  <a:schemeClr val="bg1"/>
                </a:solidFill>
              </a:rPr>
              <a:t>pcard</a:t>
            </a:r>
            <a:r>
              <a:rPr lang="en-US" sz="2000" dirty="0">
                <a:solidFill>
                  <a:schemeClr val="bg1"/>
                </a:solidFill>
              </a:rPr>
              <a:t> is the only exception)</a:t>
            </a:r>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Food purchases for events paid via registration fees by attendees is allowable when the event registration fee is deposited into the department’s budget </a:t>
            </a:r>
          </a:p>
          <a:p>
            <a:pPr marL="742950" lvl="1"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sz="2000" dirty="0">
                <a:solidFill>
                  <a:schemeClr val="bg1"/>
                </a:solidFill>
              </a:rPr>
              <a:t>Examples: BGSU hosted conferences, Community programs with participation fee</a:t>
            </a:r>
          </a:p>
          <a:p>
            <a:pPr marL="742950" lvl="1"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A 15% tip is expected, up to 20% is allowable (</a:t>
            </a:r>
            <a:r>
              <a:rPr lang="en-US" sz="2000" b="1" i="1" dirty="0">
                <a:solidFill>
                  <a:schemeClr val="bg1"/>
                </a:solidFill>
              </a:rPr>
              <a:t>anything above is a personal preference and reimbursement to the University is required</a:t>
            </a:r>
            <a:r>
              <a:rPr lang="en-US" sz="2000" dirty="0">
                <a:solidFill>
                  <a:schemeClr val="bg1"/>
                </a:solidFill>
              </a:rPr>
              <a:t>)</a:t>
            </a: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441976" y="239618"/>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Other Meal Considerations</a:t>
            </a:r>
          </a:p>
        </p:txBody>
      </p:sp>
    </p:spTree>
    <p:extLst>
      <p:ext uri="{BB962C8B-B14F-4D97-AF65-F5344CB8AC3E}">
        <p14:creationId xmlns:p14="http://schemas.microsoft.com/office/powerpoint/2010/main" val="4259108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15</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3770263"/>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Chrome River is the application used by the university for individuals to reconcile charges made using </a:t>
            </a:r>
            <a:r>
              <a:rPr lang="en-US" sz="2000" dirty="0" err="1">
                <a:solidFill>
                  <a:schemeClr val="bg1"/>
                </a:solidFill>
              </a:rPr>
              <a:t>PCards</a:t>
            </a:r>
            <a:r>
              <a:rPr lang="en-US" sz="2000" dirty="0">
                <a:solidFill>
                  <a:schemeClr val="bg1"/>
                </a:solidFill>
              </a:rPr>
              <a:t>.</a:t>
            </a:r>
          </a:p>
          <a:p>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Reports created in Chrome River are electronically routed to the appropriate approvers by email based on the budget used on the report</a:t>
            </a:r>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dirty="0">
                <a:solidFill>
                  <a:schemeClr val="bg1"/>
                </a:solidFill>
              </a:rPr>
              <a:t>Expenses entered in Chrome River will not post to the budget until all necessary approvers have approved the report</a:t>
            </a:r>
          </a:p>
          <a:p>
            <a:pPr marL="285750" indent="-28575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dirty="0">
                <a:solidFill>
                  <a:schemeClr val="bg1"/>
                </a:solidFill>
              </a:rPr>
              <a:t>Chrome River Snap App</a:t>
            </a:r>
          </a:p>
          <a:p>
            <a:pPr marL="342900" indent="-342900">
              <a:buFont typeface="Arial" panose="020B0604020202020204" pitchFamily="34" charset="0"/>
              <a:buChar char="•"/>
            </a:pPr>
            <a:endParaRPr lang="en-US" sz="900" dirty="0">
              <a:solidFill>
                <a:schemeClr val="bg1"/>
              </a:solidFill>
            </a:endParaRPr>
          </a:p>
          <a:p>
            <a:pPr marL="800100" lvl="1" indent="-342900">
              <a:buFont typeface="Arial" panose="020B0604020202020204" pitchFamily="34" charset="0"/>
              <a:buChar char="•"/>
            </a:pPr>
            <a:r>
              <a:rPr lang="en-US" dirty="0">
                <a:solidFill>
                  <a:schemeClr val="bg1"/>
                </a:solidFill>
              </a:rPr>
              <a:t>Allows you to take pictures of your itemized receipts within the app for easy expense reports later</a:t>
            </a:r>
          </a:p>
          <a:p>
            <a:pPr marL="800100" lvl="1" indent="-342900">
              <a:buFont typeface="Arial" panose="020B0604020202020204" pitchFamily="34" charset="0"/>
              <a:buChar char="•"/>
            </a:pPr>
            <a:r>
              <a:rPr lang="en-US" dirty="0">
                <a:solidFill>
                  <a:schemeClr val="bg1"/>
                </a:solidFill>
              </a:rPr>
              <a:t>Available for download on </a:t>
            </a:r>
            <a:r>
              <a:rPr lang="en-US" dirty="0">
                <a:hlinkClick r:id="rId4"/>
              </a:rPr>
              <a:t>Android</a:t>
            </a:r>
            <a:r>
              <a:rPr lang="en-US" dirty="0"/>
              <a:t> </a:t>
            </a:r>
            <a:r>
              <a:rPr lang="en-US" dirty="0">
                <a:solidFill>
                  <a:schemeClr val="bg1"/>
                </a:solidFill>
              </a:rPr>
              <a:t>and</a:t>
            </a:r>
            <a:r>
              <a:rPr lang="en-US" dirty="0"/>
              <a:t> </a:t>
            </a:r>
            <a:r>
              <a:rPr lang="en-US" dirty="0">
                <a:hlinkClick r:id="rId5"/>
              </a:rPr>
              <a:t>Apple iOS</a:t>
            </a:r>
            <a:endParaRPr lang="en-US" dirty="0"/>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endParaRPr lang="en-US" sz="9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Reconciliation</a:t>
            </a:r>
          </a:p>
        </p:txBody>
      </p:sp>
    </p:spTree>
    <p:extLst>
      <p:ext uri="{BB962C8B-B14F-4D97-AF65-F5344CB8AC3E}">
        <p14:creationId xmlns:p14="http://schemas.microsoft.com/office/powerpoint/2010/main" val="251895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406465" y="242826"/>
            <a:ext cx="3100215" cy="453093"/>
          </a:xfrm>
        </p:spPr>
        <p:txBody>
          <a:bodyPr>
            <a:noAutofit/>
          </a:bodyPr>
          <a:lstStyle/>
          <a:p>
            <a:r>
              <a:rPr lang="en-US" sz="2400" dirty="0"/>
              <a:t>Navigating Chrome River</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16</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solidFill>
                  <a:schemeClr val="bg1"/>
                </a:solidFill>
              </a:rPr>
              <a:t>Line item vs. total report</a:t>
            </a:r>
            <a:r>
              <a:rPr lang="en-US" sz="2000" dirty="0">
                <a:solidFill>
                  <a:schemeClr val="bg1"/>
                </a:solidFill>
              </a:rPr>
              <a:t>: comments can come from both a line level and report level</a:t>
            </a: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r>
              <a:rPr lang="en-US" sz="2000" b="1" dirty="0">
                <a:solidFill>
                  <a:schemeClr val="bg1"/>
                </a:solidFill>
              </a:rPr>
              <a:t>Returned reports:</a:t>
            </a:r>
            <a:r>
              <a:rPr lang="en-US" sz="2000" dirty="0">
                <a:solidFill>
                  <a:schemeClr val="bg1"/>
                </a:solidFill>
              </a:rPr>
              <a:t> can be found in the “Returned” button in the “Expenses” section</a:t>
            </a: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endParaRPr lang="en-US" sz="2000" b="1" dirty="0">
              <a:solidFill>
                <a:schemeClr val="bg1"/>
              </a:solidFill>
            </a:endParaRPr>
          </a:p>
          <a:p>
            <a:pPr marL="342900" indent="-342900">
              <a:buFont typeface="Arial" panose="020B0604020202020204" pitchFamily="34" charset="0"/>
              <a:buChar char="•"/>
            </a:pPr>
            <a:r>
              <a:rPr lang="en-US" sz="2000" b="1" dirty="0">
                <a:solidFill>
                  <a:schemeClr val="bg1"/>
                </a:solidFill>
              </a:rPr>
              <a:t>Adding refunds</a:t>
            </a:r>
            <a:r>
              <a:rPr lang="en-US" sz="2000" dirty="0">
                <a:solidFill>
                  <a:schemeClr val="bg1"/>
                </a:solidFill>
              </a:rPr>
              <a:t>: expense reports cannot be submitted with a negative balance, so charges (debits) need to be added to the expense report to offset the credit</a:t>
            </a:r>
          </a:p>
        </p:txBody>
      </p:sp>
      <p:pic>
        <p:nvPicPr>
          <p:cNvPr id="3" name="Picture 2">
            <a:extLst>
              <a:ext uri="{FF2B5EF4-FFF2-40B4-BE49-F238E27FC236}">
                <a16:creationId xmlns:a16="http://schemas.microsoft.com/office/drawing/2014/main" id="{AAA8EFE7-8012-415A-AE0B-E979DBC73FED}"/>
              </a:ext>
            </a:extLst>
          </p:cNvPr>
          <p:cNvPicPr>
            <a:picLocks noChangeAspect="1"/>
          </p:cNvPicPr>
          <p:nvPr/>
        </p:nvPicPr>
        <p:blipFill>
          <a:blip r:embed="rId4"/>
          <a:stretch>
            <a:fillRect/>
          </a:stretch>
        </p:blipFill>
        <p:spPr>
          <a:xfrm>
            <a:off x="3402504" y="1653753"/>
            <a:ext cx="5386989" cy="1455309"/>
          </a:xfrm>
          <a:prstGeom prst="rect">
            <a:avLst/>
          </a:prstGeom>
        </p:spPr>
      </p:pic>
      <p:pic>
        <p:nvPicPr>
          <p:cNvPr id="4" name="Picture 3">
            <a:extLst>
              <a:ext uri="{FF2B5EF4-FFF2-40B4-BE49-F238E27FC236}">
                <a16:creationId xmlns:a16="http://schemas.microsoft.com/office/drawing/2014/main" id="{52F83CED-E9A0-46DA-BEC2-87B67078DA60}"/>
              </a:ext>
            </a:extLst>
          </p:cNvPr>
          <p:cNvPicPr>
            <a:picLocks noChangeAspect="1"/>
          </p:cNvPicPr>
          <p:nvPr/>
        </p:nvPicPr>
        <p:blipFill>
          <a:blip r:embed="rId5"/>
          <a:stretch>
            <a:fillRect/>
          </a:stretch>
        </p:blipFill>
        <p:spPr>
          <a:xfrm>
            <a:off x="1895243" y="3748939"/>
            <a:ext cx="8401514" cy="1455310"/>
          </a:xfrm>
          <a:prstGeom prst="rect">
            <a:avLst/>
          </a:prstGeom>
        </p:spPr>
      </p:pic>
    </p:spTree>
    <p:extLst>
      <p:ext uri="{BB962C8B-B14F-4D97-AF65-F5344CB8AC3E}">
        <p14:creationId xmlns:p14="http://schemas.microsoft.com/office/powerpoint/2010/main" val="2412135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406465" y="242826"/>
            <a:ext cx="3100215" cy="453093"/>
          </a:xfrm>
        </p:spPr>
        <p:txBody>
          <a:bodyPr>
            <a:noAutofit/>
          </a:bodyPr>
          <a:lstStyle/>
          <a:p>
            <a:r>
              <a:rPr lang="en-US" sz="2400" dirty="0"/>
              <a:t>Navigating Chrome River (cont.)</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17</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6412637" cy="3724096"/>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chemeClr val="bg1"/>
                </a:solidFill>
              </a:rPr>
              <a:t>Users can submit </a:t>
            </a:r>
            <a:r>
              <a:rPr lang="en-US" sz="2000" b="1" dirty="0">
                <a:solidFill>
                  <a:schemeClr val="bg1"/>
                </a:solidFill>
              </a:rPr>
              <a:t>up to 10 </a:t>
            </a:r>
            <a:r>
              <a:rPr lang="en-US" sz="2000" dirty="0">
                <a:solidFill>
                  <a:schemeClr val="bg1"/>
                </a:solidFill>
              </a:rPr>
              <a:t>transactions per report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How to remove attachments</a:t>
            </a:r>
            <a:r>
              <a:rPr lang="en-US" sz="2000" dirty="0">
                <a:solidFill>
                  <a:schemeClr val="bg1"/>
                </a:solidFill>
              </a:rPr>
              <a:t>: use the paperclip with the red “X”</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Recall</a:t>
            </a:r>
            <a:r>
              <a:rPr lang="en-US" sz="2000" dirty="0">
                <a:solidFill>
                  <a:schemeClr val="bg1"/>
                </a:solidFill>
              </a:rPr>
              <a:t> reports using the Recall button in the top right of the report</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endParaRPr lang="en-US" sz="3200" dirty="0">
              <a:solidFill>
                <a:schemeClr val="bg1"/>
              </a:solidFill>
            </a:endParaRPr>
          </a:p>
        </p:txBody>
      </p:sp>
      <p:pic>
        <p:nvPicPr>
          <p:cNvPr id="3" name="Picture 2">
            <a:extLst>
              <a:ext uri="{FF2B5EF4-FFF2-40B4-BE49-F238E27FC236}">
                <a16:creationId xmlns:a16="http://schemas.microsoft.com/office/drawing/2014/main" id="{4519A622-D207-4A86-87CC-3951B1ED916D}"/>
              </a:ext>
            </a:extLst>
          </p:cNvPr>
          <p:cNvPicPr>
            <a:picLocks noChangeAspect="1"/>
          </p:cNvPicPr>
          <p:nvPr/>
        </p:nvPicPr>
        <p:blipFill rotWithShape="1">
          <a:blip r:embed="rId4"/>
          <a:srcRect r="31012"/>
          <a:stretch/>
        </p:blipFill>
        <p:spPr>
          <a:xfrm>
            <a:off x="7587449" y="297500"/>
            <a:ext cx="4114800" cy="3260312"/>
          </a:xfrm>
          <a:prstGeom prst="rect">
            <a:avLst/>
          </a:prstGeom>
        </p:spPr>
      </p:pic>
      <p:sp>
        <p:nvSpPr>
          <p:cNvPr id="4" name="Oval 3">
            <a:extLst>
              <a:ext uri="{FF2B5EF4-FFF2-40B4-BE49-F238E27FC236}">
                <a16:creationId xmlns:a16="http://schemas.microsoft.com/office/drawing/2014/main" id="{E7CB5ABC-FA4E-40BC-BBEE-195F3BD698D2}"/>
              </a:ext>
            </a:extLst>
          </p:cNvPr>
          <p:cNvSpPr/>
          <p:nvPr/>
        </p:nvSpPr>
        <p:spPr>
          <a:xfrm>
            <a:off x="7466120" y="242826"/>
            <a:ext cx="550416" cy="45309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EFACD50-CE9A-4AF4-B053-AAD32689E888}"/>
              </a:ext>
            </a:extLst>
          </p:cNvPr>
          <p:cNvPicPr>
            <a:picLocks noChangeAspect="1"/>
          </p:cNvPicPr>
          <p:nvPr/>
        </p:nvPicPr>
        <p:blipFill>
          <a:blip r:embed="rId5"/>
          <a:stretch>
            <a:fillRect/>
          </a:stretch>
        </p:blipFill>
        <p:spPr>
          <a:xfrm>
            <a:off x="7298814" y="3814553"/>
            <a:ext cx="4403435" cy="2379729"/>
          </a:xfrm>
          <a:prstGeom prst="rect">
            <a:avLst/>
          </a:prstGeom>
        </p:spPr>
      </p:pic>
      <p:sp>
        <p:nvSpPr>
          <p:cNvPr id="10" name="Oval 9">
            <a:extLst>
              <a:ext uri="{FF2B5EF4-FFF2-40B4-BE49-F238E27FC236}">
                <a16:creationId xmlns:a16="http://schemas.microsoft.com/office/drawing/2014/main" id="{C1E91C87-9920-4F73-B429-81308933B7F5}"/>
              </a:ext>
            </a:extLst>
          </p:cNvPr>
          <p:cNvSpPr/>
          <p:nvPr/>
        </p:nvSpPr>
        <p:spPr>
          <a:xfrm>
            <a:off x="11120652" y="3814553"/>
            <a:ext cx="680621" cy="45309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7623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18</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048394"/>
            <a:ext cx="10617693" cy="5201424"/>
          </a:xfrm>
          <a:prstGeom prst="rect">
            <a:avLst/>
          </a:prstGeom>
          <a:noFill/>
        </p:spPr>
        <p:txBody>
          <a:bodyPr wrap="square" rtlCol="0">
            <a:spAutoFit/>
          </a:bodyPr>
          <a:lstStyle/>
          <a:p>
            <a:endParaRPr lang="en-US" sz="900" dirty="0">
              <a:solidFill>
                <a:schemeClr val="bg1"/>
              </a:solidFill>
            </a:endParaRPr>
          </a:p>
          <a:p>
            <a:pPr marL="342900" indent="-342900">
              <a:buFont typeface="Arial" panose="020B0604020202020204" pitchFamily="34" charset="0"/>
              <a:buChar char="•"/>
            </a:pPr>
            <a:r>
              <a:rPr lang="en-US" sz="2000" b="1" dirty="0">
                <a:solidFill>
                  <a:schemeClr val="bg1"/>
                </a:solidFill>
              </a:rPr>
              <a:t>Cardholders Responsibilities</a:t>
            </a:r>
            <a:r>
              <a:rPr lang="en-US" sz="2000" dirty="0">
                <a:solidFill>
                  <a:schemeClr val="bg1"/>
                </a:solidFill>
              </a:rPr>
              <a:t>: the deadline to reconcile transactions is </a:t>
            </a:r>
            <a:r>
              <a:rPr lang="en-US" sz="2000" dirty="0">
                <a:solidFill>
                  <a:srgbClr val="FD5000"/>
                </a:solidFill>
              </a:rPr>
              <a:t>20 calendar days</a:t>
            </a:r>
          </a:p>
          <a:p>
            <a:pPr marL="342900" indent="-342900">
              <a:buFont typeface="Arial" panose="020B0604020202020204" pitchFamily="34" charset="0"/>
              <a:buChar char="•"/>
            </a:pPr>
            <a:endParaRPr lang="en-US" sz="900" dirty="0">
              <a:solidFill>
                <a:schemeClr val="bg1"/>
              </a:solidFill>
            </a:endParaRPr>
          </a:p>
          <a:p>
            <a:pPr marL="800100" lvl="1" indent="-342900">
              <a:buFont typeface="Arial" panose="020B0604020202020204" pitchFamily="34" charset="0"/>
              <a:buChar char="•"/>
            </a:pPr>
            <a:r>
              <a:rPr lang="en-US" dirty="0">
                <a:solidFill>
                  <a:schemeClr val="bg1"/>
                </a:solidFill>
              </a:rPr>
              <a:t>Users will receive a system generated email notification each Monday for outstanding transactions</a:t>
            </a:r>
          </a:p>
          <a:p>
            <a:pPr marL="800100" lvl="1" indent="-342900">
              <a:buFont typeface="Arial" panose="020B0604020202020204" pitchFamily="34" charset="0"/>
              <a:buChar char="•"/>
            </a:pPr>
            <a:r>
              <a:rPr lang="en-US" dirty="0">
                <a:solidFill>
                  <a:schemeClr val="bg1"/>
                </a:solidFill>
              </a:rPr>
              <a:t>Users can submit up to 10 transactions per expense report</a:t>
            </a:r>
          </a:p>
          <a:p>
            <a:endParaRPr lang="en-US" dirty="0">
              <a:solidFill>
                <a:schemeClr val="bg1"/>
              </a:solidFill>
            </a:endParaRPr>
          </a:p>
          <a:p>
            <a:pPr marL="342900" indent="-342900">
              <a:buFont typeface="Arial" panose="020B0604020202020204" pitchFamily="34" charset="0"/>
              <a:buChar char="•"/>
            </a:pPr>
            <a:r>
              <a:rPr lang="en-US" sz="2000" b="1" dirty="0">
                <a:solidFill>
                  <a:schemeClr val="bg1"/>
                </a:solidFill>
              </a:rPr>
              <a:t>Approver Responsibilities</a:t>
            </a:r>
            <a:r>
              <a:rPr lang="en-US" sz="2000" dirty="0">
                <a:solidFill>
                  <a:schemeClr val="bg1"/>
                </a:solidFill>
              </a:rPr>
              <a:t>: the deadline to approve transactions is </a:t>
            </a:r>
            <a:r>
              <a:rPr lang="en-US" sz="2000" dirty="0">
                <a:solidFill>
                  <a:srgbClr val="FD5000"/>
                </a:solidFill>
              </a:rPr>
              <a:t>10 calendar days</a:t>
            </a:r>
          </a:p>
          <a:p>
            <a:pPr marL="342900" indent="-342900">
              <a:buFont typeface="Arial" panose="020B0604020202020204" pitchFamily="34" charset="0"/>
              <a:buChar char="•"/>
            </a:pPr>
            <a:endParaRPr lang="en-US" sz="900" dirty="0">
              <a:solidFill>
                <a:srgbClr val="FD5000"/>
              </a:solidFill>
            </a:endParaRPr>
          </a:p>
          <a:p>
            <a:pPr marL="800100" lvl="1" indent="-342900">
              <a:buFont typeface="Arial" panose="020B0604020202020204" pitchFamily="34" charset="0"/>
              <a:buChar char="•"/>
            </a:pPr>
            <a:r>
              <a:rPr lang="en-US" dirty="0">
                <a:solidFill>
                  <a:schemeClr val="bg1"/>
                </a:solidFill>
              </a:rPr>
              <a:t>This schedule is necessary for efficiencies of transactions, budgets, and information</a:t>
            </a:r>
          </a:p>
          <a:p>
            <a:pPr marL="800100" lvl="1"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sz="2000" b="1" dirty="0">
                <a:solidFill>
                  <a:schemeClr val="bg1"/>
                </a:solidFill>
              </a:rPr>
              <a:t>Returned Report Deadlines</a:t>
            </a:r>
            <a:r>
              <a:rPr lang="en-US" sz="2000" dirty="0">
                <a:solidFill>
                  <a:schemeClr val="bg1"/>
                </a:solidFill>
              </a:rPr>
              <a:t>: the deadline to reconcile returned reports is </a:t>
            </a:r>
            <a:r>
              <a:rPr lang="en-US" sz="2000" dirty="0">
                <a:solidFill>
                  <a:srgbClr val="FD5000"/>
                </a:solidFill>
              </a:rPr>
              <a:t>5 business days</a:t>
            </a:r>
            <a:endParaRPr lang="en-US" sz="2000" b="1" dirty="0">
              <a:solidFill>
                <a:schemeClr val="bg1"/>
              </a:solidFill>
            </a:endParaRPr>
          </a:p>
          <a:p>
            <a:pPr marL="342900" indent="-342900">
              <a:buFont typeface="Arial" panose="020B0604020202020204" pitchFamily="34" charset="0"/>
              <a:buChar char="•"/>
            </a:pPr>
            <a:endParaRPr lang="en-US" sz="900" dirty="0">
              <a:solidFill>
                <a:schemeClr val="bg1"/>
              </a:solidFill>
            </a:endParaRPr>
          </a:p>
          <a:p>
            <a:pPr marL="800100" lvl="1" indent="-342900">
              <a:buFont typeface="Arial" panose="020B0604020202020204" pitchFamily="34" charset="0"/>
              <a:buChar char="•"/>
            </a:pPr>
            <a:r>
              <a:rPr lang="en-US" dirty="0">
                <a:solidFill>
                  <a:schemeClr val="bg1"/>
                </a:solidFill>
              </a:rPr>
              <a:t>Past due transactions will be logged if returned reports are not reconciled within 5 business days</a:t>
            </a:r>
          </a:p>
          <a:p>
            <a:pPr marL="800100" lvl="1" indent="-342900">
              <a:buFont typeface="Arial" panose="020B0604020202020204" pitchFamily="34" charset="0"/>
              <a:buChar char="•"/>
            </a:pPr>
            <a:endParaRPr lang="en-US" dirty="0"/>
          </a:p>
          <a:p>
            <a:pPr marL="342900" indent="-342900">
              <a:buFont typeface="Arial" panose="020B0604020202020204" pitchFamily="34" charset="0"/>
              <a:buChar char="•"/>
            </a:pPr>
            <a:r>
              <a:rPr lang="en-US" sz="2000" b="1" dirty="0">
                <a:solidFill>
                  <a:schemeClr val="bg1"/>
                </a:solidFill>
              </a:rPr>
              <a:t>Special Circumstances / Inability to Reconcile</a:t>
            </a:r>
            <a:endParaRPr lang="en-US" sz="2000" dirty="0">
              <a:solidFill>
                <a:srgbClr val="FD5000"/>
              </a:solidFill>
            </a:endParaRPr>
          </a:p>
          <a:p>
            <a:pPr marL="285750"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dirty="0">
                <a:solidFill>
                  <a:schemeClr val="bg1"/>
                </a:solidFill>
              </a:rPr>
              <a:t>If there is a special circumstance that is preventing a transaction from being properly reconciled, please keep it in your draft transactions, but add a comment weekly to update the Business Office on the progress of the resolution of the matter</a:t>
            </a:r>
          </a:p>
          <a:p>
            <a:pPr marL="742950" lvl="1"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endParaRPr lang="en-US" sz="9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Deadlines</a:t>
            </a:r>
          </a:p>
        </p:txBody>
      </p:sp>
    </p:spTree>
    <p:extLst>
      <p:ext uri="{BB962C8B-B14F-4D97-AF65-F5344CB8AC3E}">
        <p14:creationId xmlns:p14="http://schemas.microsoft.com/office/powerpoint/2010/main" val="1804272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19</a:t>
            </a:fld>
            <a:endParaRPr lang="en-US" dirty="0"/>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459731" y="248164"/>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Violations and Consequences</a:t>
            </a:r>
          </a:p>
        </p:txBody>
      </p:sp>
      <p:pic>
        <p:nvPicPr>
          <p:cNvPr id="3" name="Picture 2">
            <a:extLst>
              <a:ext uri="{FF2B5EF4-FFF2-40B4-BE49-F238E27FC236}">
                <a16:creationId xmlns:a16="http://schemas.microsoft.com/office/drawing/2014/main" id="{D1505C8A-B9D5-49C3-ACA3-D37BEDF215C5}"/>
              </a:ext>
            </a:extLst>
          </p:cNvPr>
          <p:cNvPicPr>
            <a:picLocks noChangeAspect="1"/>
          </p:cNvPicPr>
          <p:nvPr/>
        </p:nvPicPr>
        <p:blipFill rotWithShape="1">
          <a:blip r:embed="rId4"/>
          <a:srcRect t="341" b="697"/>
          <a:stretch/>
        </p:blipFill>
        <p:spPr>
          <a:xfrm>
            <a:off x="1901000" y="1033323"/>
            <a:ext cx="8390000" cy="5050771"/>
          </a:xfrm>
          <a:prstGeom prst="rect">
            <a:avLst/>
          </a:prstGeom>
        </p:spPr>
      </p:pic>
      <p:sp>
        <p:nvSpPr>
          <p:cNvPr id="5" name="Rectangle 4">
            <a:extLst>
              <a:ext uri="{FF2B5EF4-FFF2-40B4-BE49-F238E27FC236}">
                <a16:creationId xmlns:a16="http://schemas.microsoft.com/office/drawing/2014/main" id="{B2BE476E-9488-493B-9E0C-C69B0077D1BB}"/>
              </a:ext>
            </a:extLst>
          </p:cNvPr>
          <p:cNvSpPr/>
          <p:nvPr/>
        </p:nvSpPr>
        <p:spPr>
          <a:xfrm>
            <a:off x="1901000" y="1033323"/>
            <a:ext cx="617600" cy="323037"/>
          </a:xfrm>
          <a:prstGeom prst="rect">
            <a:avLst/>
          </a:prstGeom>
          <a:solidFill>
            <a:srgbClr val="563120"/>
          </a:solidFill>
          <a:ln>
            <a:solidFill>
              <a:srgbClr val="5631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5519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rmAutofit/>
          </a:bodyPr>
          <a:lstStyle/>
          <a:p>
            <a:r>
              <a:rPr lang="en-US" sz="2400" dirty="0" err="1"/>
              <a:t>PCard</a:t>
            </a:r>
            <a:r>
              <a:rPr lang="en-US" sz="2400" dirty="0"/>
              <a:t> Quick Facts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a:t>
            </a:fld>
            <a:endParaRPr lang="en-US"/>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2677656"/>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384 </a:t>
            </a:r>
            <a:r>
              <a:rPr lang="en-US" sz="2400" dirty="0" err="1">
                <a:solidFill>
                  <a:schemeClr val="bg1"/>
                </a:solidFill>
              </a:rPr>
              <a:t>PCard</a:t>
            </a:r>
            <a:r>
              <a:rPr lang="en-US" sz="2400" dirty="0">
                <a:solidFill>
                  <a:schemeClr val="bg1"/>
                </a:solidFill>
              </a:rPr>
              <a:t> Holders currently on campus</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$11,738,956 in total spend in last year-to-date</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18,584 Chrome River </a:t>
            </a:r>
            <a:r>
              <a:rPr lang="en-US" sz="2400" dirty="0" err="1">
                <a:solidFill>
                  <a:schemeClr val="bg1"/>
                </a:solidFill>
              </a:rPr>
              <a:t>PCard</a:t>
            </a:r>
            <a:r>
              <a:rPr lang="en-US" sz="2400" dirty="0">
                <a:solidFill>
                  <a:schemeClr val="bg1"/>
                </a:solidFill>
              </a:rPr>
              <a:t> reports submitted in last year-to-date</a:t>
            </a:r>
          </a:p>
          <a:p>
            <a:pPr marL="285750" indent="-285750">
              <a:buFont typeface="Arial" panose="020B0604020202020204" pitchFamily="34" charset="0"/>
              <a:buChar char="•"/>
            </a:pPr>
            <a:endParaRPr lang="en-US" sz="2400" dirty="0">
              <a:solidFill>
                <a:schemeClr val="bg1"/>
              </a:solidFill>
            </a:endParaRPr>
          </a:p>
          <a:p>
            <a:pPr marL="742950" lvl="1" indent="-285750">
              <a:buFont typeface="Arial" panose="020B0604020202020204" pitchFamily="34" charset="0"/>
              <a:buChar char="•"/>
            </a:pPr>
            <a:r>
              <a:rPr lang="en-US" sz="2400" dirty="0">
                <a:solidFill>
                  <a:schemeClr val="bg1"/>
                </a:solidFill>
              </a:rPr>
              <a:t>45,068 line item Chrome River reports submitted in last year-to-date</a:t>
            </a:r>
          </a:p>
        </p:txBody>
      </p:sp>
      <p:pic>
        <p:nvPicPr>
          <p:cNvPr id="6" name="Picture 5">
            <a:extLst>
              <a:ext uri="{FF2B5EF4-FFF2-40B4-BE49-F238E27FC236}">
                <a16:creationId xmlns:a16="http://schemas.microsoft.com/office/drawing/2014/main" id="{52289A88-7414-4F62-AD78-1597FDA00658}"/>
              </a:ext>
            </a:extLst>
          </p:cNvPr>
          <p:cNvPicPr>
            <a:picLocks noChangeAspect="1"/>
          </p:cNvPicPr>
          <p:nvPr/>
        </p:nvPicPr>
        <p:blipFill>
          <a:blip r:embed="rId4"/>
          <a:stretch>
            <a:fillRect/>
          </a:stretch>
        </p:blipFill>
        <p:spPr>
          <a:xfrm>
            <a:off x="1220710" y="3928134"/>
            <a:ext cx="9750582" cy="2122248"/>
          </a:xfrm>
          <a:prstGeom prst="rect">
            <a:avLst/>
          </a:prstGeom>
        </p:spPr>
      </p:pic>
    </p:spTree>
    <p:extLst>
      <p:ext uri="{BB962C8B-B14F-4D97-AF65-F5344CB8AC3E}">
        <p14:creationId xmlns:p14="http://schemas.microsoft.com/office/powerpoint/2010/main" val="3529792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20</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5093702"/>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bg1"/>
                </a:solidFill>
              </a:rPr>
              <a:t>Unauthorized Purchases</a:t>
            </a:r>
            <a:r>
              <a:rPr lang="en-US" sz="2000" dirty="0">
                <a:solidFill>
                  <a:schemeClr val="bg1"/>
                </a:solidFill>
              </a:rPr>
              <a:t>: </a:t>
            </a:r>
            <a:r>
              <a:rPr lang="en-US" dirty="0">
                <a:solidFill>
                  <a:schemeClr val="bg1"/>
                </a:solidFill>
              </a:rPr>
              <a:t>goods or services purchased which have not been authorized by the department</a:t>
            </a:r>
            <a:endParaRPr lang="en-US" sz="2000" dirty="0">
              <a:solidFill>
                <a:schemeClr val="bg1"/>
              </a:solidFill>
            </a:endParaRPr>
          </a:p>
          <a:p>
            <a:endParaRPr lang="en-US" sz="900" dirty="0">
              <a:solidFill>
                <a:schemeClr val="bg1"/>
              </a:solidFill>
            </a:endParaRPr>
          </a:p>
          <a:p>
            <a:pPr marL="285750" indent="-285750">
              <a:buFont typeface="Arial" panose="020B0604020202020204" pitchFamily="34" charset="0"/>
              <a:buChar char="•"/>
            </a:pPr>
            <a:r>
              <a:rPr lang="en-US" sz="2000" b="1" dirty="0">
                <a:solidFill>
                  <a:schemeClr val="bg1"/>
                </a:solidFill>
              </a:rPr>
              <a:t>Personal Purchases</a:t>
            </a:r>
            <a:r>
              <a:rPr lang="en-US" sz="2000" dirty="0">
                <a:solidFill>
                  <a:schemeClr val="bg1"/>
                </a:solidFill>
              </a:rPr>
              <a:t>: </a:t>
            </a:r>
            <a:r>
              <a:rPr lang="en-US" dirty="0">
                <a:solidFill>
                  <a:schemeClr val="bg1"/>
                </a:solidFill>
              </a:rPr>
              <a:t>anything that is not purchased for use and ownership by the University</a:t>
            </a:r>
            <a:endParaRPr lang="en-US" sz="2000" dirty="0">
              <a:solidFill>
                <a:schemeClr val="bg1"/>
              </a:solidFill>
            </a:endParaRPr>
          </a:p>
          <a:p>
            <a:pPr marL="285750"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b="1" dirty="0">
                <a:solidFill>
                  <a:schemeClr val="bg1"/>
                </a:solidFill>
              </a:rPr>
              <a:t>Fraudulent Use / Falsification of Documentation / Abuse of PCard </a:t>
            </a:r>
            <a:r>
              <a:rPr lang="en-US" dirty="0">
                <a:solidFill>
                  <a:schemeClr val="bg1"/>
                </a:solidFill>
              </a:rPr>
              <a:t>will result in immediate suspension of privileges and may result in corrective action up to and including employment termination and/or criminal action</a:t>
            </a:r>
          </a:p>
          <a:p>
            <a:pPr marL="285750" indent="-28575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b="1" dirty="0">
                <a:solidFill>
                  <a:schemeClr val="bg1"/>
                </a:solidFill>
              </a:rPr>
              <a:t>Missing Receipt or Documentation</a:t>
            </a:r>
            <a:r>
              <a:rPr lang="en-US" sz="2000" dirty="0">
                <a:solidFill>
                  <a:schemeClr val="bg1"/>
                </a:solidFill>
              </a:rPr>
              <a:t>: </a:t>
            </a:r>
            <a:r>
              <a:rPr lang="en-US" dirty="0">
                <a:solidFill>
                  <a:schemeClr val="bg1"/>
                </a:solidFill>
              </a:rPr>
              <a:t>an itemized receipt and/or supporting documentation is not attached to a transaction</a:t>
            </a:r>
            <a:endParaRPr lang="en-US" sz="2000" dirty="0">
              <a:solidFill>
                <a:schemeClr val="bg1"/>
              </a:solidFill>
            </a:endParaRPr>
          </a:p>
          <a:p>
            <a:pPr marL="342900" indent="-342900">
              <a:buFont typeface="Arial" panose="020B0604020202020204" pitchFamily="34" charset="0"/>
              <a:buChar char="•"/>
            </a:pPr>
            <a:endParaRPr lang="en-US" sz="900" dirty="0">
              <a:solidFill>
                <a:schemeClr val="bg1"/>
              </a:solidFill>
            </a:endParaRPr>
          </a:p>
          <a:p>
            <a:pPr marL="342900" indent="-342900">
              <a:buFont typeface="Arial" panose="020B0604020202020204" pitchFamily="34" charset="0"/>
              <a:buChar char="•"/>
            </a:pPr>
            <a:r>
              <a:rPr lang="en-US" sz="2000" b="1" dirty="0">
                <a:solidFill>
                  <a:schemeClr val="bg1"/>
                </a:solidFill>
              </a:rPr>
              <a:t>Unallowable Purchases</a:t>
            </a:r>
            <a:r>
              <a:rPr lang="en-US" sz="2000" dirty="0">
                <a:solidFill>
                  <a:schemeClr val="bg1"/>
                </a:solidFill>
              </a:rPr>
              <a:t>: </a:t>
            </a:r>
            <a:r>
              <a:rPr lang="en-US" dirty="0">
                <a:solidFill>
                  <a:schemeClr val="bg1"/>
                </a:solidFill>
              </a:rPr>
              <a:t>goods or services which are authorized and necessary for the operation of the University’s education mission, but not allowed on the </a:t>
            </a:r>
            <a:r>
              <a:rPr lang="en-US" dirty="0" err="1">
                <a:solidFill>
                  <a:schemeClr val="bg1"/>
                </a:solidFill>
              </a:rPr>
              <a:t>pcard</a:t>
            </a:r>
            <a:r>
              <a:rPr lang="en-US" dirty="0">
                <a:solidFill>
                  <a:schemeClr val="bg1"/>
                </a:solidFill>
              </a:rPr>
              <a:t> given operational protocols</a:t>
            </a:r>
          </a:p>
          <a:p>
            <a:pPr marL="342900" indent="-342900">
              <a:buFont typeface="Arial" panose="020B0604020202020204" pitchFamily="34" charset="0"/>
              <a:buChar char="•"/>
            </a:pPr>
            <a:endParaRPr lang="en-US" sz="900" dirty="0">
              <a:solidFill>
                <a:schemeClr val="bg1"/>
              </a:solidFill>
            </a:endParaRPr>
          </a:p>
          <a:p>
            <a:pPr marL="800100" lvl="1" indent="-342900">
              <a:buFont typeface="Arial" panose="020B0604020202020204" pitchFamily="34" charset="0"/>
              <a:buChar char="•"/>
            </a:pPr>
            <a:r>
              <a:rPr lang="en-US" dirty="0">
                <a:solidFill>
                  <a:schemeClr val="bg1"/>
                </a:solidFill>
              </a:rPr>
              <a:t>Examples: Tent rentals, gifts, independent contractors</a:t>
            </a:r>
            <a:endParaRPr lang="en-US" dirty="0"/>
          </a:p>
          <a:p>
            <a:pPr marL="285750" indent="-285750">
              <a:buFont typeface="Arial" panose="020B0604020202020204" pitchFamily="34" charset="0"/>
              <a:buChar char="•"/>
            </a:pPr>
            <a:endParaRPr lang="en-US" sz="900" dirty="0">
              <a:solidFill>
                <a:schemeClr val="bg1"/>
              </a:solidFill>
            </a:endParaRPr>
          </a:p>
          <a:p>
            <a:pPr marL="285750" indent="-285750">
              <a:buFont typeface="Arial" panose="020B0604020202020204" pitchFamily="34" charset="0"/>
              <a:buChar char="•"/>
            </a:pPr>
            <a:r>
              <a:rPr lang="en-US" sz="2000" b="1" dirty="0">
                <a:solidFill>
                  <a:schemeClr val="bg1"/>
                </a:solidFill>
              </a:rPr>
              <a:t>Deadline Exceeded</a:t>
            </a:r>
            <a:r>
              <a:rPr lang="en-US" sz="2000" dirty="0">
                <a:solidFill>
                  <a:schemeClr val="bg1"/>
                </a:solidFill>
              </a:rPr>
              <a:t>: </a:t>
            </a:r>
            <a:r>
              <a:rPr lang="en-US" dirty="0">
                <a:solidFill>
                  <a:schemeClr val="bg1"/>
                </a:solidFill>
              </a:rPr>
              <a:t>cardholder or approver has not submitted/approved transactions in accordance with the PCard deadlines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endParaRPr lang="en-US" sz="9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Violation Definitions</a:t>
            </a:r>
          </a:p>
        </p:txBody>
      </p:sp>
    </p:spTree>
    <p:extLst>
      <p:ext uri="{BB962C8B-B14F-4D97-AF65-F5344CB8AC3E}">
        <p14:creationId xmlns:p14="http://schemas.microsoft.com/office/powerpoint/2010/main" val="1896398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21</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4647426"/>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bg1"/>
                </a:solidFill>
              </a:rPr>
              <a:t>Cash or Cash-Type Transactions</a:t>
            </a:r>
            <a:r>
              <a:rPr lang="en-US" sz="2000" dirty="0">
                <a:solidFill>
                  <a:schemeClr val="bg1"/>
                </a:solidFill>
              </a:rPr>
              <a:t>: defined as </a:t>
            </a:r>
            <a:r>
              <a:rPr lang="en-US" dirty="0">
                <a:solidFill>
                  <a:schemeClr val="bg1"/>
                </a:solidFill>
              </a:rPr>
              <a:t>cash, cash in addition to purchase, cash in lieu of credit for return or exchange of a purchase</a:t>
            </a:r>
          </a:p>
          <a:p>
            <a:pPr marL="285750" indent="-285750">
              <a:buFont typeface="Arial" panose="020B0604020202020204" pitchFamily="34" charset="0"/>
              <a:buChar char="•"/>
            </a:pPr>
            <a:endParaRPr lang="en-US" sz="1100" dirty="0">
              <a:solidFill>
                <a:schemeClr val="bg1"/>
              </a:solidFill>
            </a:endParaRPr>
          </a:p>
          <a:p>
            <a:pPr marL="628650" lvl="1" indent="-171450">
              <a:buFont typeface="Arial" panose="020B0604020202020204" pitchFamily="34" charset="0"/>
              <a:buChar char="•"/>
            </a:pPr>
            <a:r>
              <a:rPr lang="en-US" dirty="0">
                <a:solidFill>
                  <a:schemeClr val="bg1"/>
                </a:solidFill>
              </a:rPr>
              <a:t>It is a violation of the University PCard Program to obtain cash or conduct cash-type transactions using the University </a:t>
            </a:r>
            <a:r>
              <a:rPr lang="en-US" dirty="0" err="1">
                <a:solidFill>
                  <a:schemeClr val="bg1"/>
                </a:solidFill>
              </a:rPr>
              <a:t>pcard</a:t>
            </a:r>
            <a:r>
              <a:rPr lang="en-US" dirty="0">
                <a:solidFill>
                  <a:schemeClr val="bg1"/>
                </a:solidFill>
              </a:rPr>
              <a:t> without prior approval</a:t>
            </a:r>
          </a:p>
          <a:p>
            <a:pPr marL="628650" lvl="1" indent="-1714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sz="2000" b="1" dirty="0">
                <a:solidFill>
                  <a:schemeClr val="bg1"/>
                </a:solidFill>
              </a:rPr>
              <a:t>Split Purchase</a:t>
            </a:r>
            <a:r>
              <a:rPr lang="en-US" sz="2000" dirty="0">
                <a:solidFill>
                  <a:schemeClr val="bg1"/>
                </a:solidFill>
              </a:rPr>
              <a:t>: </a:t>
            </a:r>
            <a:r>
              <a:rPr lang="en-US" dirty="0">
                <a:solidFill>
                  <a:schemeClr val="bg1"/>
                </a:solidFill>
              </a:rPr>
              <a:t>when single purchases costing more than $3,500, or your particular single transaction limit, are split into multiple </a:t>
            </a:r>
            <a:r>
              <a:rPr lang="en-US" dirty="0" err="1">
                <a:solidFill>
                  <a:schemeClr val="bg1"/>
                </a:solidFill>
              </a:rPr>
              <a:t>pcard</a:t>
            </a:r>
            <a:r>
              <a:rPr lang="en-US" dirty="0">
                <a:solidFill>
                  <a:schemeClr val="bg1"/>
                </a:solidFill>
              </a:rPr>
              <a:t> transactions</a:t>
            </a:r>
            <a:endParaRPr lang="en-US" sz="2000" dirty="0">
              <a:solidFill>
                <a:schemeClr val="bg1"/>
              </a:solidFill>
            </a:endParaRPr>
          </a:p>
          <a:p>
            <a:pPr marL="285750" indent="-285750">
              <a:buFont typeface="Arial" panose="020B0604020202020204" pitchFamily="34" charset="0"/>
              <a:buChar char="•"/>
            </a:pPr>
            <a:endParaRPr lang="en-US" sz="1100" dirty="0">
              <a:solidFill>
                <a:schemeClr val="bg1"/>
              </a:solidFill>
            </a:endParaRPr>
          </a:p>
          <a:p>
            <a:pPr marL="742950" lvl="1" indent="-285750">
              <a:buFont typeface="Arial" panose="020B0604020202020204" pitchFamily="34" charset="0"/>
              <a:buChar char="•"/>
            </a:pPr>
            <a:r>
              <a:rPr lang="en-US" dirty="0">
                <a:solidFill>
                  <a:schemeClr val="bg1"/>
                </a:solidFill>
              </a:rPr>
              <a:t>This action circumvents the $3,500 single transaction limit and is a violation of the University PCard Program</a:t>
            </a:r>
          </a:p>
          <a:p>
            <a:pPr marL="742950" lvl="1"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dirty="0">
                <a:solidFill>
                  <a:schemeClr val="bg1"/>
                </a:solidFill>
              </a:rPr>
              <a:t>Proper procedure would be to request a limit exception</a:t>
            </a:r>
          </a:p>
          <a:p>
            <a:pPr marL="742950" lvl="1"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Questionable purchases and/or missing documentation that cannot be resolved may be reported to the IRS as income on behalf of the purchaser, or the purchaser may be required to reimburse the University for the purchase</a:t>
            </a:r>
          </a:p>
          <a:p>
            <a:pPr marL="285750" indent="-285750">
              <a:buFont typeface="Arial" panose="020B0604020202020204" pitchFamily="34" charset="0"/>
              <a:buChar char="•"/>
            </a:pPr>
            <a:endParaRPr lang="en-US" sz="9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450856" y="235053"/>
            <a:ext cx="3100215"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Out of Compliance Activities</a:t>
            </a:r>
          </a:p>
        </p:txBody>
      </p:sp>
    </p:spTree>
    <p:extLst>
      <p:ext uri="{BB962C8B-B14F-4D97-AF65-F5344CB8AC3E}">
        <p14:creationId xmlns:p14="http://schemas.microsoft.com/office/powerpoint/2010/main" val="3252376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22</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4185761"/>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bg1"/>
                </a:solidFill>
              </a:rPr>
              <a:t>Ohio Sales Tax</a:t>
            </a:r>
          </a:p>
          <a:p>
            <a:pPr marL="285750" indent="-285750">
              <a:buFont typeface="Arial" panose="020B0604020202020204" pitchFamily="34" charset="0"/>
              <a:buChar char="•"/>
            </a:pPr>
            <a:endParaRPr lang="en-US" sz="900" b="1" dirty="0">
              <a:solidFill>
                <a:schemeClr val="bg1"/>
              </a:solidFill>
            </a:endParaRPr>
          </a:p>
          <a:p>
            <a:pPr marL="800100" lvl="1" indent="-342900">
              <a:buFont typeface="Arial" panose="020B0604020202020204" pitchFamily="34" charset="0"/>
              <a:buChar char="•"/>
            </a:pPr>
            <a:r>
              <a:rPr lang="en-US" sz="2000" dirty="0">
                <a:solidFill>
                  <a:schemeClr val="bg1"/>
                </a:solidFill>
              </a:rPr>
              <a:t>BGSU is a tax-exempt State of Ohio supported university</a:t>
            </a:r>
          </a:p>
          <a:p>
            <a:pPr marL="800100" lvl="1" indent="-342900">
              <a:buFont typeface="Arial" panose="020B0604020202020204" pitchFamily="34" charset="0"/>
              <a:buChar char="•"/>
            </a:pPr>
            <a:endParaRPr lang="en-US" sz="700" dirty="0">
              <a:solidFill>
                <a:schemeClr val="bg1"/>
              </a:solidFill>
            </a:endParaRPr>
          </a:p>
          <a:p>
            <a:pPr marL="800100" lvl="1" indent="-342900">
              <a:buFont typeface="Arial" panose="020B0604020202020204" pitchFamily="34" charset="0"/>
              <a:buChar char="•"/>
            </a:pPr>
            <a:r>
              <a:rPr lang="en-US" sz="2000" dirty="0">
                <a:solidFill>
                  <a:schemeClr val="bg1"/>
                </a:solidFill>
              </a:rPr>
              <a:t>Merchants should be informed that BGSU is tax-exempt in the State of Ohio</a:t>
            </a:r>
          </a:p>
          <a:p>
            <a:pPr marL="800100" lvl="1" indent="-342900">
              <a:buFont typeface="Arial" panose="020B0604020202020204" pitchFamily="34" charset="0"/>
              <a:buChar char="•"/>
            </a:pPr>
            <a:endParaRPr lang="en-US" sz="700" dirty="0">
              <a:solidFill>
                <a:schemeClr val="bg1"/>
              </a:solidFill>
            </a:endParaRPr>
          </a:p>
          <a:p>
            <a:pPr marL="800100" lvl="1" indent="-342900">
              <a:buFont typeface="Arial" panose="020B0604020202020204" pitchFamily="34" charset="0"/>
              <a:buChar char="•"/>
            </a:pPr>
            <a:r>
              <a:rPr lang="en-US" sz="2000" dirty="0">
                <a:solidFill>
                  <a:schemeClr val="bg1"/>
                </a:solidFill>
              </a:rPr>
              <a:t>If the merchant requests a copy of BGSU’s Tax Exemption Certificate, it can be retrieved on the </a:t>
            </a:r>
            <a:r>
              <a:rPr lang="en-US" sz="2000" dirty="0">
                <a:solidFill>
                  <a:schemeClr val="bg1"/>
                </a:solidFill>
                <a:hlinkClick r:id="rId4"/>
              </a:rPr>
              <a:t>Controller’s Office Website</a:t>
            </a:r>
            <a:endParaRPr lang="en-US" sz="2000" dirty="0">
              <a:solidFill>
                <a:schemeClr val="bg1"/>
              </a:solidFill>
            </a:endParaRPr>
          </a:p>
          <a:p>
            <a:pPr marL="800100" lvl="1" indent="-342900">
              <a:buFont typeface="Arial" panose="020B0604020202020204" pitchFamily="34" charset="0"/>
              <a:buChar char="•"/>
            </a:pPr>
            <a:endParaRPr lang="en-US" sz="700" dirty="0">
              <a:solidFill>
                <a:schemeClr val="bg1"/>
              </a:solidFill>
            </a:endParaRPr>
          </a:p>
          <a:p>
            <a:pPr marL="800100" lvl="1" indent="-342900">
              <a:buFont typeface="Arial" panose="020B0604020202020204" pitchFamily="34" charset="0"/>
              <a:buChar char="•"/>
            </a:pPr>
            <a:r>
              <a:rPr lang="en-US" sz="2000" dirty="0">
                <a:solidFill>
                  <a:schemeClr val="bg1"/>
                </a:solidFill>
              </a:rPr>
              <a:t>If sales tax is charged to the PCard in Ohio, the cardholder can contact the vendor and request a reimbursement</a:t>
            </a:r>
          </a:p>
          <a:p>
            <a:pPr marL="800100" lvl="1"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Out of State Sales Tax</a:t>
            </a:r>
          </a:p>
          <a:p>
            <a:pPr marL="342900" indent="-342900">
              <a:buFont typeface="Arial" panose="020B0604020202020204" pitchFamily="34" charset="0"/>
              <a:buChar char="•"/>
            </a:pPr>
            <a:endParaRPr lang="en-US" sz="900" b="1" dirty="0">
              <a:solidFill>
                <a:schemeClr val="bg1"/>
              </a:solidFill>
            </a:endParaRPr>
          </a:p>
          <a:p>
            <a:pPr marL="800100" lvl="1" indent="-342900">
              <a:buFont typeface="Arial" panose="020B0604020202020204" pitchFamily="34" charset="0"/>
              <a:buChar char="•"/>
            </a:pPr>
            <a:r>
              <a:rPr lang="en-US" sz="2000" dirty="0">
                <a:solidFill>
                  <a:schemeClr val="bg1"/>
                </a:solidFill>
              </a:rPr>
              <a:t>BGSU is not always considered tax-exempt in other states – state-by-state basis</a:t>
            </a:r>
          </a:p>
          <a:p>
            <a:pPr marL="800100" lvl="1" indent="-342900">
              <a:buFont typeface="Arial" panose="020B0604020202020204" pitchFamily="34" charset="0"/>
              <a:buChar char="•"/>
            </a:pPr>
            <a:endParaRPr lang="en-US" sz="700" dirty="0">
              <a:solidFill>
                <a:schemeClr val="bg1"/>
              </a:solidFill>
            </a:endParaRPr>
          </a:p>
          <a:p>
            <a:pPr marL="800100" lvl="1" indent="-342900">
              <a:buFont typeface="Arial" panose="020B0604020202020204" pitchFamily="34" charset="0"/>
              <a:buChar char="•"/>
            </a:pPr>
            <a:r>
              <a:rPr lang="en-US" sz="2000" dirty="0">
                <a:solidFill>
                  <a:schemeClr val="bg1"/>
                </a:solidFill>
              </a:rPr>
              <a:t>For out of state sales tax information, contact the Controller’s Office</a:t>
            </a:r>
            <a:endParaRPr lang="en-US" sz="2400"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24530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Sales Tax Information</a:t>
            </a:r>
          </a:p>
        </p:txBody>
      </p:sp>
    </p:spTree>
    <p:extLst>
      <p:ext uri="{BB962C8B-B14F-4D97-AF65-F5344CB8AC3E}">
        <p14:creationId xmlns:p14="http://schemas.microsoft.com/office/powerpoint/2010/main" val="2064381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23</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4201150"/>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If a </a:t>
            </a:r>
            <a:r>
              <a:rPr lang="en-US" sz="2000" dirty="0" err="1">
                <a:solidFill>
                  <a:schemeClr val="bg1"/>
                </a:solidFill>
              </a:rPr>
              <a:t>Pcard</a:t>
            </a:r>
            <a:r>
              <a:rPr lang="en-US" sz="2000" dirty="0">
                <a:solidFill>
                  <a:schemeClr val="bg1"/>
                </a:solidFill>
              </a:rPr>
              <a:t> is lost, stolen, or misplaced, the cardholder should report this </a:t>
            </a:r>
            <a:r>
              <a:rPr lang="en-US" sz="2000" b="1" dirty="0">
                <a:solidFill>
                  <a:schemeClr val="bg1"/>
                </a:solidFill>
              </a:rPr>
              <a:t>immediately</a:t>
            </a:r>
            <a:r>
              <a:rPr lang="en-US" sz="2000" dirty="0">
                <a:solidFill>
                  <a:schemeClr val="bg1"/>
                </a:solidFill>
              </a:rPr>
              <a:t> to Bank of America Global Card Services (1-888-449-2273)</a:t>
            </a:r>
          </a:p>
          <a:p>
            <a:pPr marL="285750" indent="-285750">
              <a:buFont typeface="Arial" panose="020B0604020202020204" pitchFamily="34" charset="0"/>
              <a:buChar char="•"/>
            </a:pPr>
            <a:endParaRPr lang="en-US" sz="2000" dirty="0">
              <a:solidFill>
                <a:schemeClr val="bg1"/>
              </a:solidFill>
            </a:endParaRPr>
          </a:p>
          <a:p>
            <a:pPr marL="742950" lvl="1" indent="-285750">
              <a:buFont typeface="Arial" panose="020B0604020202020204" pitchFamily="34" charset="0"/>
              <a:buChar char="•"/>
            </a:pPr>
            <a:r>
              <a:rPr lang="en-US" sz="2000" dirty="0">
                <a:solidFill>
                  <a:schemeClr val="bg1"/>
                </a:solidFill>
              </a:rPr>
              <a:t>Bank of America will cancel the card and automatically reissue a new one</a:t>
            </a:r>
          </a:p>
          <a:p>
            <a:pPr marL="742950" lvl="1"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 Purchasing Department should also be notified (419-372-8411)</a:t>
            </a:r>
          </a:p>
          <a:p>
            <a:pPr marL="742950" lvl="1" indent="-285750">
              <a:buFont typeface="Arial" panose="020B0604020202020204" pitchFamily="34" charset="0"/>
              <a:buChar char="•"/>
            </a:pPr>
            <a:endParaRPr lang="en-US" sz="2000" dirty="0">
              <a:solidFill>
                <a:schemeClr val="bg1"/>
              </a:solidFill>
            </a:endParaRPr>
          </a:p>
          <a:p>
            <a:pPr marL="742950" lvl="1" indent="-285750">
              <a:buFont typeface="Arial" panose="020B0604020202020204" pitchFamily="34" charset="0"/>
              <a:buChar char="•"/>
            </a:pPr>
            <a:r>
              <a:rPr lang="en-US" sz="2000" dirty="0">
                <a:solidFill>
                  <a:schemeClr val="bg1"/>
                </a:solidFill>
              </a:rPr>
              <a:t>Purchasing will put a temporary hold on the card until the new card arrives to ensure that no fraudulent purchases are made</a:t>
            </a:r>
          </a:p>
          <a:p>
            <a:pPr marL="742950" lvl="1"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Once the card has been reissued, the PCard Administrator will reach out to schedule a time for the cardholder to pick up their new card at the Huntington Building (1851 N. Research Drive)</a:t>
            </a:r>
          </a:p>
          <a:p>
            <a:pPr marL="285750" indent="-285750">
              <a:buFont typeface="Arial" panose="020B0604020202020204" pitchFamily="34" charset="0"/>
              <a:buChar char="•"/>
            </a:pPr>
            <a:endParaRPr lang="en-US" sz="900" b="1" dirty="0">
              <a:solidFill>
                <a:schemeClr val="bg1"/>
              </a:solidFill>
            </a:endParaRPr>
          </a:p>
          <a:p>
            <a:pPr marL="742950" lvl="1" indent="-285750">
              <a:buFont typeface="Arial" panose="020B0604020202020204" pitchFamily="34" charset="0"/>
              <a:buChar char="•"/>
            </a:pPr>
            <a:endParaRPr lang="en-US" b="1"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24530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Lost or Stolen Card</a:t>
            </a:r>
          </a:p>
        </p:txBody>
      </p:sp>
    </p:spTree>
    <p:extLst>
      <p:ext uri="{BB962C8B-B14F-4D97-AF65-F5344CB8AC3E}">
        <p14:creationId xmlns:p14="http://schemas.microsoft.com/office/powerpoint/2010/main" val="2705565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24</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409342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If any questionable transactions appear on the cardholder’s account for which there is no information, or if the amount does not match receipts, contact the merchant regarding the transaction</a:t>
            </a:r>
          </a:p>
          <a:p>
            <a:pPr marL="285750" indent="-285750">
              <a:buFont typeface="Arial" panose="020B0604020202020204" pitchFamily="34" charset="0"/>
              <a:buChar char="•"/>
            </a:pPr>
            <a:endParaRPr lang="en-US" sz="2000" dirty="0">
              <a:solidFill>
                <a:schemeClr val="bg1"/>
              </a:solidFill>
            </a:endParaRPr>
          </a:p>
          <a:p>
            <a:pPr marL="742950" lvl="1" indent="-285750">
              <a:buFont typeface="Arial" panose="020B0604020202020204" pitchFamily="34" charset="0"/>
              <a:buChar char="•"/>
            </a:pPr>
            <a:r>
              <a:rPr lang="en-US" sz="2000" dirty="0">
                <a:solidFill>
                  <a:schemeClr val="bg1"/>
                </a:solidFill>
              </a:rPr>
              <a:t>If the merchant agrees that an error was made, they should make an adjustment that will post as a credit to the account – the credit should be added in an expense report with the original charge</a:t>
            </a:r>
          </a:p>
          <a:p>
            <a:pPr marL="742950" lvl="1" indent="-285750">
              <a:buFont typeface="Arial" panose="020B0604020202020204" pitchFamily="34" charset="0"/>
              <a:buChar char="•"/>
            </a:pPr>
            <a:endParaRPr lang="en-US" sz="2000" dirty="0">
              <a:solidFill>
                <a:schemeClr val="bg1"/>
              </a:solidFill>
            </a:endParaRPr>
          </a:p>
          <a:p>
            <a:pPr marL="742950" lvl="1" indent="-285750">
              <a:buFont typeface="Arial" panose="020B0604020202020204" pitchFamily="34" charset="0"/>
              <a:buChar char="•"/>
            </a:pPr>
            <a:r>
              <a:rPr lang="en-US" sz="2000" dirty="0">
                <a:solidFill>
                  <a:schemeClr val="bg1"/>
                </a:solidFill>
              </a:rPr>
              <a:t>If the merchant does not agree that an error was made, the transaction should be disputed by calling the Bank of America Global Card Services number (1-888-449-2273) – the cardholder should add the expense to a draft report, and write a comment explaining the situation</a:t>
            </a:r>
          </a:p>
          <a:p>
            <a:pPr marL="742950" lvl="1" indent="-28575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Transactions must be disputed within 60 calendar days of the post date</a:t>
            </a: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93241" y="235053"/>
            <a:ext cx="324530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dirty="0"/>
              <a:t>Disputed Transactions      and Fraud</a:t>
            </a:r>
          </a:p>
        </p:txBody>
      </p:sp>
    </p:spTree>
    <p:extLst>
      <p:ext uri="{BB962C8B-B14F-4D97-AF65-F5344CB8AC3E}">
        <p14:creationId xmlns:p14="http://schemas.microsoft.com/office/powerpoint/2010/main" val="1111737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25</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46002" y="1171852"/>
            <a:ext cx="10699996" cy="2939266"/>
          </a:xfrm>
          <a:prstGeom prst="rect">
            <a:avLst/>
          </a:prstGeom>
          <a:noFill/>
        </p:spPr>
        <p:txBody>
          <a:bodyPr wrap="square" rtlCol="0">
            <a:spAutoFit/>
          </a:bodyPr>
          <a:lstStyle/>
          <a:p>
            <a:pPr marL="342900" indent="-342900">
              <a:buClr>
                <a:schemeClr val="bg1"/>
              </a:buClr>
              <a:buFont typeface="Arial" panose="020B0604020202020204" pitchFamily="34" charset="0"/>
              <a:buChar char="•"/>
            </a:pPr>
            <a:r>
              <a:rPr lang="en-US" sz="2400" dirty="0">
                <a:hlinkClick r:id="rId4"/>
              </a:rPr>
              <a:t>PCard Manual</a:t>
            </a:r>
            <a:endParaRPr lang="en-US" sz="1000" dirty="0"/>
          </a:p>
          <a:p>
            <a:pPr marL="342900" indent="-342900">
              <a:buClr>
                <a:schemeClr val="bg1"/>
              </a:buClr>
              <a:buFont typeface="Arial" panose="020B0604020202020204" pitchFamily="34" charset="0"/>
              <a:buChar char="•"/>
            </a:pPr>
            <a:r>
              <a:rPr lang="en-US" sz="2400" dirty="0">
                <a:hlinkClick r:id="rId5"/>
              </a:rPr>
              <a:t>Chrome River PCard Reconciliation Manual</a:t>
            </a:r>
            <a:endParaRPr lang="en-US" sz="2400" dirty="0"/>
          </a:p>
          <a:p>
            <a:pPr marL="342900" indent="-342900">
              <a:buClr>
                <a:schemeClr val="bg1"/>
              </a:buClr>
              <a:buFont typeface="Arial" panose="020B0604020202020204" pitchFamily="34" charset="0"/>
              <a:buChar char="•"/>
            </a:pPr>
            <a:r>
              <a:rPr lang="en-US" sz="2400" dirty="0">
                <a:hlinkClick r:id="rId6"/>
              </a:rPr>
              <a:t>Chrome River Reconciliation Checklist</a:t>
            </a:r>
            <a:endParaRPr lang="en-US" sz="2400" dirty="0"/>
          </a:p>
          <a:p>
            <a:pPr marL="342900" indent="-342900">
              <a:buClr>
                <a:schemeClr val="bg1"/>
              </a:buClr>
              <a:buFont typeface="Arial" panose="020B0604020202020204" pitchFamily="34" charset="0"/>
              <a:buChar char="•"/>
            </a:pPr>
            <a:r>
              <a:rPr lang="en-US" sz="2400" dirty="0">
                <a:hlinkClick r:id="rId7"/>
              </a:rPr>
              <a:t>BGSU Purchasing Website</a:t>
            </a:r>
            <a:endParaRPr lang="en-US" sz="2400" dirty="0"/>
          </a:p>
          <a:p>
            <a:pPr marL="342900" indent="-342900">
              <a:buClr>
                <a:schemeClr val="bg1"/>
              </a:buClr>
              <a:buFont typeface="Arial" panose="020B0604020202020204" pitchFamily="34" charset="0"/>
              <a:buChar char="•"/>
            </a:pPr>
            <a:endParaRPr lang="en-US" sz="2400" dirty="0"/>
          </a:p>
          <a:p>
            <a:endParaRPr lang="en-US" sz="1400" dirty="0"/>
          </a:p>
          <a:p>
            <a:r>
              <a:rPr lang="en-US" sz="2400" dirty="0">
                <a:solidFill>
                  <a:schemeClr val="bg1"/>
                </a:solidFill>
              </a:rPr>
              <a:t>PCard Inquiries:</a:t>
            </a:r>
          </a:p>
          <a:p>
            <a:pPr marL="285750" indent="-285750">
              <a:buFont typeface="Arial" panose="020B0604020202020204" pitchFamily="34" charset="0"/>
              <a:buChar char="•"/>
            </a:pPr>
            <a:endParaRPr lang="en-US" sz="900" b="1" dirty="0">
              <a:solidFill>
                <a:schemeClr val="bg1"/>
              </a:solidFill>
            </a:endParaRPr>
          </a:p>
          <a:p>
            <a:pPr marL="742950" lvl="1" indent="-285750">
              <a:buFont typeface="Arial" panose="020B0604020202020204" pitchFamily="34" charset="0"/>
              <a:buChar char="•"/>
            </a:pPr>
            <a:endParaRPr lang="en-US" b="1" dirty="0">
              <a:solidFill>
                <a:schemeClr val="bg1"/>
              </a:solidFill>
            </a:endParaRPr>
          </a:p>
        </p:txBody>
      </p:sp>
      <p:sp>
        <p:nvSpPr>
          <p:cNvPr id="6" name="Title 1">
            <a:extLst>
              <a:ext uri="{FF2B5EF4-FFF2-40B4-BE49-F238E27FC236}">
                <a16:creationId xmlns:a16="http://schemas.microsoft.com/office/drawing/2014/main" id="{EB6287F5-4DB5-4D98-80C5-C287DC5AA644}"/>
              </a:ext>
            </a:extLst>
          </p:cNvPr>
          <p:cNvSpPr txBox="1">
            <a:spLocks/>
          </p:cNvSpPr>
          <p:nvPr/>
        </p:nvSpPr>
        <p:spPr>
          <a:xfrm>
            <a:off x="326566" y="235053"/>
            <a:ext cx="324530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Resources</a:t>
            </a:r>
          </a:p>
        </p:txBody>
      </p:sp>
      <p:pic>
        <p:nvPicPr>
          <p:cNvPr id="3" name="Picture 2">
            <a:extLst>
              <a:ext uri="{FF2B5EF4-FFF2-40B4-BE49-F238E27FC236}">
                <a16:creationId xmlns:a16="http://schemas.microsoft.com/office/drawing/2014/main" id="{7DB33AB6-E8B0-4F05-AA9F-11395EF0E724}"/>
              </a:ext>
            </a:extLst>
          </p:cNvPr>
          <p:cNvPicPr>
            <a:picLocks noChangeAspect="1"/>
          </p:cNvPicPr>
          <p:nvPr/>
        </p:nvPicPr>
        <p:blipFill>
          <a:blip r:embed="rId8"/>
          <a:stretch>
            <a:fillRect/>
          </a:stretch>
        </p:blipFill>
        <p:spPr>
          <a:xfrm>
            <a:off x="373001" y="3843948"/>
            <a:ext cx="11445998" cy="1501752"/>
          </a:xfrm>
          <a:prstGeom prst="rect">
            <a:avLst/>
          </a:prstGeom>
        </p:spPr>
      </p:pic>
      <p:pic>
        <p:nvPicPr>
          <p:cNvPr id="5" name="Picture 4">
            <a:extLst>
              <a:ext uri="{FF2B5EF4-FFF2-40B4-BE49-F238E27FC236}">
                <a16:creationId xmlns:a16="http://schemas.microsoft.com/office/drawing/2014/main" id="{EE6785DB-FA38-4A82-BB1F-AFCA830226BD}"/>
              </a:ext>
            </a:extLst>
          </p:cNvPr>
          <p:cNvPicPr>
            <a:picLocks noChangeAspect="1"/>
          </p:cNvPicPr>
          <p:nvPr/>
        </p:nvPicPr>
        <p:blipFill>
          <a:blip r:embed="rId9"/>
          <a:stretch>
            <a:fillRect/>
          </a:stretch>
        </p:blipFill>
        <p:spPr>
          <a:xfrm>
            <a:off x="9623923" y="135645"/>
            <a:ext cx="227179" cy="651905"/>
          </a:xfrm>
          <a:prstGeom prst="rect">
            <a:avLst/>
          </a:prstGeom>
        </p:spPr>
      </p:pic>
      <p:pic>
        <p:nvPicPr>
          <p:cNvPr id="11" name="Picture 10">
            <a:extLst>
              <a:ext uri="{FF2B5EF4-FFF2-40B4-BE49-F238E27FC236}">
                <a16:creationId xmlns:a16="http://schemas.microsoft.com/office/drawing/2014/main" id="{09837FE3-E9F0-4232-A633-AA5C792F15FF}"/>
              </a:ext>
            </a:extLst>
          </p:cNvPr>
          <p:cNvPicPr>
            <a:picLocks noChangeAspect="1"/>
          </p:cNvPicPr>
          <p:nvPr/>
        </p:nvPicPr>
        <p:blipFill>
          <a:blip r:embed="rId9"/>
          <a:stretch>
            <a:fillRect/>
          </a:stretch>
        </p:blipFill>
        <p:spPr>
          <a:xfrm rot="10800000">
            <a:off x="7082612" y="135645"/>
            <a:ext cx="227179" cy="651905"/>
          </a:xfrm>
          <a:prstGeom prst="rect">
            <a:avLst/>
          </a:prstGeom>
        </p:spPr>
      </p:pic>
      <p:sp>
        <p:nvSpPr>
          <p:cNvPr id="12" name="Title 1">
            <a:extLst>
              <a:ext uri="{FF2B5EF4-FFF2-40B4-BE49-F238E27FC236}">
                <a16:creationId xmlns:a16="http://schemas.microsoft.com/office/drawing/2014/main" id="{02226CDC-67CC-4899-B542-A2F2F9DDCD8E}"/>
              </a:ext>
            </a:extLst>
          </p:cNvPr>
          <p:cNvSpPr txBox="1">
            <a:spLocks/>
          </p:cNvSpPr>
          <p:nvPr/>
        </p:nvSpPr>
        <p:spPr>
          <a:xfrm>
            <a:off x="7196201" y="235053"/>
            <a:ext cx="3245309" cy="45309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0" i="0" kern="1200">
                <a:solidFill>
                  <a:schemeClr val="bg1"/>
                </a:solidFill>
                <a:latin typeface="Arial" panose="020B0604020202020204" pitchFamily="34" charset="0"/>
                <a:ea typeface="+mj-ea"/>
                <a:cs typeface="+mj-cs"/>
              </a:defRPr>
            </a:lvl1pPr>
          </a:lstStyle>
          <a:p>
            <a:r>
              <a:rPr lang="en-US" sz="2400" dirty="0"/>
              <a:t>Forms</a:t>
            </a:r>
          </a:p>
        </p:txBody>
      </p:sp>
      <p:sp>
        <p:nvSpPr>
          <p:cNvPr id="13" name="TextBox 12">
            <a:extLst>
              <a:ext uri="{FF2B5EF4-FFF2-40B4-BE49-F238E27FC236}">
                <a16:creationId xmlns:a16="http://schemas.microsoft.com/office/drawing/2014/main" id="{33D01C30-5CC2-4812-8C73-5F4AAB6337BF}"/>
              </a:ext>
            </a:extLst>
          </p:cNvPr>
          <p:cNvSpPr txBox="1"/>
          <p:nvPr/>
        </p:nvSpPr>
        <p:spPr>
          <a:xfrm>
            <a:off x="6890248" y="1171852"/>
            <a:ext cx="4928751" cy="1200329"/>
          </a:xfrm>
          <a:prstGeom prst="rect">
            <a:avLst/>
          </a:prstGeom>
          <a:noFill/>
        </p:spPr>
        <p:txBody>
          <a:bodyPr wrap="square" rtlCol="0">
            <a:spAutoFit/>
          </a:bodyPr>
          <a:lstStyle/>
          <a:p>
            <a:pPr marL="342900" indent="-342900">
              <a:buClr>
                <a:schemeClr val="bg1"/>
              </a:buClr>
              <a:buFont typeface="Arial" panose="020B0604020202020204" pitchFamily="34" charset="0"/>
              <a:buChar char="•"/>
            </a:pPr>
            <a:r>
              <a:rPr lang="en-US" sz="2400" dirty="0">
                <a:hlinkClick r:id="rId10"/>
              </a:rPr>
              <a:t>PCard Application</a:t>
            </a:r>
            <a:endParaRPr lang="en-US" sz="2400" dirty="0"/>
          </a:p>
          <a:p>
            <a:pPr marL="342900" indent="-342900">
              <a:buClr>
                <a:schemeClr val="bg1"/>
              </a:buClr>
              <a:buFont typeface="Arial" panose="020B0604020202020204" pitchFamily="34" charset="0"/>
              <a:buChar char="•"/>
            </a:pPr>
            <a:r>
              <a:rPr lang="en-US" sz="2400" dirty="0">
                <a:hlinkClick r:id="rId11"/>
              </a:rPr>
              <a:t>PCard Exception Form</a:t>
            </a:r>
            <a:endParaRPr lang="en-US" sz="2400" dirty="0"/>
          </a:p>
          <a:p>
            <a:pPr marL="342900" indent="-342900">
              <a:buClr>
                <a:schemeClr val="bg1"/>
              </a:buClr>
              <a:buFont typeface="Arial" panose="020B0604020202020204" pitchFamily="34" charset="0"/>
              <a:buChar char="•"/>
            </a:pPr>
            <a:r>
              <a:rPr lang="en-US" sz="2400" dirty="0">
                <a:hlinkClick r:id="rId12"/>
              </a:rPr>
              <a:t>Cardholder Agreement</a:t>
            </a:r>
            <a:endParaRPr lang="en-US" sz="2400" dirty="0"/>
          </a:p>
        </p:txBody>
      </p:sp>
    </p:spTree>
    <p:extLst>
      <p:ext uri="{BB962C8B-B14F-4D97-AF65-F5344CB8AC3E}">
        <p14:creationId xmlns:p14="http://schemas.microsoft.com/office/powerpoint/2010/main" val="331017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E16545-CE86-48F6-B38D-B464AE4585D4}"/>
              </a:ext>
            </a:extLst>
          </p:cNvPr>
          <p:cNvSpPr>
            <a:spLocks noGrp="1"/>
          </p:cNvSpPr>
          <p:nvPr>
            <p:ph type="ctrTitle"/>
          </p:nvPr>
        </p:nvSpPr>
        <p:spPr>
          <a:xfrm>
            <a:off x="353121" y="1122363"/>
            <a:ext cx="11315003" cy="4487862"/>
          </a:xfrm>
        </p:spPr>
        <p:txBody>
          <a:bodyPr/>
          <a:lstStyle/>
          <a:p>
            <a:pPr algn="ctr"/>
            <a:r>
              <a:rPr lang="en-US" dirty="0"/>
              <a:t>Questions and Answers</a:t>
            </a:r>
            <a:br>
              <a:rPr lang="en-US" dirty="0"/>
            </a:br>
            <a:br>
              <a:rPr lang="en-US" dirty="0"/>
            </a:br>
            <a:endParaRPr lang="en-US" dirty="0"/>
          </a:p>
        </p:txBody>
      </p:sp>
      <p:sp>
        <p:nvSpPr>
          <p:cNvPr id="5" name="Footer Placeholder 4">
            <a:extLst>
              <a:ext uri="{FF2B5EF4-FFF2-40B4-BE49-F238E27FC236}">
                <a16:creationId xmlns:a16="http://schemas.microsoft.com/office/drawing/2014/main" id="{07F2227C-5F87-43B9-B7B7-9CC5C858A788}"/>
              </a:ext>
            </a:extLst>
          </p:cNvPr>
          <p:cNvSpPr>
            <a:spLocks noGrp="1"/>
          </p:cNvSpPr>
          <p:nvPr>
            <p:ph type="ftr" sz="quarter" idx="15"/>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dirty="0"/>
          </a:p>
        </p:txBody>
      </p:sp>
      <p:sp>
        <p:nvSpPr>
          <p:cNvPr id="6" name="Slide Number Placeholder 5">
            <a:extLst>
              <a:ext uri="{FF2B5EF4-FFF2-40B4-BE49-F238E27FC236}">
                <a16:creationId xmlns:a16="http://schemas.microsoft.com/office/drawing/2014/main" id="{B9CDA1CC-902E-48EF-82A5-7D27D34F6F2C}"/>
              </a:ext>
            </a:extLst>
          </p:cNvPr>
          <p:cNvSpPr>
            <a:spLocks noGrp="1"/>
          </p:cNvSpPr>
          <p:nvPr>
            <p:ph type="sldNum" sz="quarter" idx="16"/>
          </p:nvPr>
        </p:nvSpPr>
        <p:spPr/>
        <p:txBody>
          <a:bodyPr/>
          <a:lstStyle/>
          <a:p>
            <a:fld id="{E36DADCD-AA45-DC48-ADAB-1DBA94969895}" type="slidenum">
              <a:rPr lang="en-US" smtClean="0"/>
              <a:t>26</a:t>
            </a:fld>
            <a:endParaRPr lang="en-US"/>
          </a:p>
        </p:txBody>
      </p:sp>
    </p:spTree>
    <p:extLst>
      <p:ext uri="{BB962C8B-B14F-4D97-AF65-F5344CB8AC3E}">
        <p14:creationId xmlns:p14="http://schemas.microsoft.com/office/powerpoint/2010/main" val="568895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rmAutofit/>
          </a:bodyPr>
          <a:lstStyle/>
          <a:p>
            <a:r>
              <a:rPr lang="en-US" sz="2400" dirty="0"/>
              <a:t>Application Process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3</a:t>
            </a:fld>
            <a:endParaRPr lang="en-US"/>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Submit PCard applications to </a:t>
            </a:r>
            <a:r>
              <a:rPr lang="en-US" sz="2400" dirty="0">
                <a:solidFill>
                  <a:schemeClr val="bg1"/>
                </a:solidFill>
                <a:hlinkClick r:id="rId3"/>
              </a:rPr>
              <a:t>purchasing@bgsu.edu</a:t>
            </a:r>
            <a:endParaRPr lang="en-US" sz="2400" dirty="0">
              <a:solidFill>
                <a:schemeClr val="bg1"/>
              </a:solidFill>
            </a:endParaRP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Please allow up to 5 business days for processing of PCard application</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Once PCard application is processed, the PCard holder must attend a mandatory 60-minute PCard training </a:t>
            </a:r>
            <a:r>
              <a:rPr lang="en-US" sz="2400" b="1" dirty="0">
                <a:solidFill>
                  <a:schemeClr val="bg1"/>
                </a:solidFill>
              </a:rPr>
              <a:t>before</a:t>
            </a:r>
            <a:r>
              <a:rPr lang="en-US" sz="2400" dirty="0">
                <a:solidFill>
                  <a:schemeClr val="bg1"/>
                </a:solidFill>
              </a:rPr>
              <a:t> their PCard can be released</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After PCard training, the cardholder will be required to sign a cardholder agreement to acknowledge that they understand/agree to the cardholder expectations set forth in the training</a:t>
            </a:r>
          </a:p>
        </p:txBody>
      </p:sp>
    </p:spTree>
    <p:extLst>
      <p:ext uri="{BB962C8B-B14F-4D97-AF65-F5344CB8AC3E}">
        <p14:creationId xmlns:p14="http://schemas.microsoft.com/office/powerpoint/2010/main" val="4080819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rmAutofit/>
          </a:bodyPr>
          <a:lstStyle/>
          <a:p>
            <a:r>
              <a:rPr lang="en-US" sz="2400" dirty="0"/>
              <a:t>Basic Limitations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4</a:t>
            </a:fld>
            <a:endParaRPr lang="en-US"/>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4293483"/>
          </a:xfrm>
          <a:prstGeom prst="rect">
            <a:avLst/>
          </a:prstGeom>
          <a:noFill/>
        </p:spPr>
        <p:txBody>
          <a:bodyPr wrap="square" rtlCol="0">
            <a:spAutoFit/>
          </a:bodyPr>
          <a:lstStyle/>
          <a:p>
            <a:pPr marL="342900" indent="-342900">
              <a:buFont typeface="Arial" panose="020B0604020202020204" pitchFamily="34" charset="0"/>
              <a:buChar char="•"/>
            </a:pPr>
            <a:r>
              <a:rPr lang="en-US" sz="2400" u="sng" dirty="0">
                <a:solidFill>
                  <a:schemeClr val="bg1"/>
                </a:solidFill>
              </a:rPr>
              <a:t>Limits</a:t>
            </a:r>
          </a:p>
          <a:p>
            <a:pPr marL="342900" indent="-342900">
              <a:buFont typeface="Arial" panose="020B0604020202020204" pitchFamily="34" charset="0"/>
              <a:buChar char="•"/>
            </a:pPr>
            <a:endParaRPr lang="en-US" sz="1100" u="sng" dirty="0">
              <a:solidFill>
                <a:schemeClr val="bg1"/>
              </a:solidFill>
            </a:endParaRPr>
          </a:p>
          <a:p>
            <a:pPr marL="800100" lvl="1" indent="-342900">
              <a:buFont typeface="Arial" panose="020B0604020202020204" pitchFamily="34" charset="0"/>
              <a:buChar char="•"/>
            </a:pPr>
            <a:r>
              <a:rPr lang="en-US" sz="2000" dirty="0">
                <a:solidFill>
                  <a:schemeClr val="bg1"/>
                </a:solidFill>
              </a:rPr>
              <a:t>Monthly spend limit: </a:t>
            </a:r>
            <a:r>
              <a:rPr lang="en-US" sz="2000" b="1" dirty="0">
                <a:solidFill>
                  <a:schemeClr val="bg1"/>
                </a:solidFill>
              </a:rPr>
              <a:t>$15,000</a:t>
            </a:r>
          </a:p>
          <a:p>
            <a:pPr marL="800100" lvl="1" indent="-342900">
              <a:buFont typeface="Arial" panose="020B0604020202020204" pitchFamily="34" charset="0"/>
              <a:buChar char="•"/>
            </a:pPr>
            <a:r>
              <a:rPr lang="en-US" sz="2000" dirty="0">
                <a:solidFill>
                  <a:schemeClr val="bg1"/>
                </a:solidFill>
              </a:rPr>
              <a:t>Single transaction limit: </a:t>
            </a:r>
            <a:r>
              <a:rPr lang="en-US" sz="2000" b="1" dirty="0">
                <a:solidFill>
                  <a:schemeClr val="bg1"/>
                </a:solidFill>
              </a:rPr>
              <a:t>$3,500</a:t>
            </a:r>
          </a:p>
          <a:p>
            <a:pPr marL="800100" lvl="1" indent="-342900">
              <a:buFont typeface="Arial" panose="020B0604020202020204" pitchFamily="34" charset="0"/>
              <a:buChar char="•"/>
            </a:pPr>
            <a:r>
              <a:rPr lang="en-US" sz="2000" dirty="0">
                <a:solidFill>
                  <a:schemeClr val="bg1"/>
                </a:solidFill>
              </a:rPr>
              <a:t>Transaction daily limit: </a:t>
            </a:r>
            <a:r>
              <a:rPr lang="en-US" sz="2000" b="1" dirty="0">
                <a:solidFill>
                  <a:schemeClr val="bg1"/>
                </a:solidFill>
              </a:rPr>
              <a:t>12</a:t>
            </a:r>
          </a:p>
          <a:p>
            <a:pPr marL="285750" indent="-285750">
              <a:buFont typeface="Arial" panose="020B0604020202020204" pitchFamily="34" charset="0"/>
              <a:buChar char="•"/>
            </a:pPr>
            <a:endParaRPr lang="en-US" sz="1100" dirty="0">
              <a:solidFill>
                <a:schemeClr val="bg1"/>
              </a:solidFill>
            </a:endParaRPr>
          </a:p>
          <a:p>
            <a:pPr marL="285750" indent="-285750">
              <a:buFont typeface="Arial" panose="020B0604020202020204" pitchFamily="34" charset="0"/>
              <a:buChar char="•"/>
            </a:pPr>
            <a:r>
              <a:rPr lang="en-US" sz="2400" u="sng" dirty="0">
                <a:solidFill>
                  <a:schemeClr val="bg1"/>
                </a:solidFill>
              </a:rPr>
              <a:t>Exceptions</a:t>
            </a:r>
          </a:p>
          <a:p>
            <a:pPr marL="285750" indent="-285750">
              <a:buFont typeface="Arial" panose="020B0604020202020204" pitchFamily="34" charset="0"/>
              <a:buChar char="•"/>
            </a:pPr>
            <a:endParaRPr lang="en-US" sz="900" u="sng" dirty="0">
              <a:solidFill>
                <a:schemeClr val="bg1"/>
              </a:solidFill>
            </a:endParaRPr>
          </a:p>
          <a:p>
            <a:pPr marL="742950" lvl="1" indent="-285750">
              <a:buFont typeface="Arial" panose="020B0604020202020204" pitchFamily="34" charset="0"/>
              <a:buChar char="•"/>
            </a:pPr>
            <a:r>
              <a:rPr lang="en-US" sz="2000" dirty="0">
                <a:solidFill>
                  <a:schemeClr val="bg1"/>
                </a:solidFill>
              </a:rPr>
              <a:t>If the cardholder or department determines that there is a need for a temporary increase to any of these limits, a PCard Exception Form can be submitted to </a:t>
            </a:r>
            <a:r>
              <a:rPr lang="en-US" sz="2000" dirty="0">
                <a:solidFill>
                  <a:schemeClr val="bg1"/>
                </a:solidFill>
                <a:hlinkClick r:id="rId3"/>
              </a:rPr>
              <a:t>purchasing@bgsu.edu</a:t>
            </a:r>
            <a:r>
              <a:rPr lang="en-US" sz="2000" dirty="0">
                <a:solidFill>
                  <a:schemeClr val="bg1"/>
                </a:solidFill>
              </a:rPr>
              <a:t>. </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2000" dirty="0">
                <a:solidFill>
                  <a:schemeClr val="bg1"/>
                </a:solidFill>
              </a:rPr>
              <a:t>Exception Form should be submitted at least </a:t>
            </a:r>
            <a:r>
              <a:rPr lang="en-US" sz="2000" dirty="0">
                <a:solidFill>
                  <a:srgbClr val="FD5000"/>
                </a:solidFill>
              </a:rPr>
              <a:t>5 business days </a:t>
            </a:r>
            <a:r>
              <a:rPr lang="en-US" sz="2000" dirty="0">
                <a:solidFill>
                  <a:schemeClr val="bg1"/>
                </a:solidFill>
              </a:rPr>
              <a:t>in advance of when the exception is needed</a:t>
            </a:r>
          </a:p>
          <a:p>
            <a:pPr marL="742950" lvl="1" indent="-285750">
              <a:buFont typeface="Arial" panose="020B0604020202020204" pitchFamily="34" charset="0"/>
              <a:buChar char="•"/>
            </a:pPr>
            <a:endParaRPr lang="en-US" sz="700" dirty="0">
              <a:solidFill>
                <a:schemeClr val="bg1"/>
              </a:solidFill>
            </a:endParaRPr>
          </a:p>
          <a:p>
            <a:pPr marL="742950" lvl="1" indent="-285750">
              <a:buFont typeface="Arial" panose="020B0604020202020204" pitchFamily="34" charset="0"/>
              <a:buChar char="•"/>
            </a:pPr>
            <a:r>
              <a:rPr lang="en-US" sz="2000" dirty="0">
                <a:solidFill>
                  <a:schemeClr val="bg1"/>
                </a:solidFill>
              </a:rPr>
              <a:t>Exception Forms should only be submitted when there is a legitimate business purpose for a temporary increase</a:t>
            </a:r>
          </a:p>
        </p:txBody>
      </p:sp>
    </p:spTree>
    <p:extLst>
      <p:ext uri="{BB962C8B-B14F-4D97-AF65-F5344CB8AC3E}">
        <p14:creationId xmlns:p14="http://schemas.microsoft.com/office/powerpoint/2010/main" val="2639255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dirty="0"/>
              <a:t>Department-Wide Usage</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5</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5078313"/>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Cardholders </a:t>
            </a:r>
            <a:r>
              <a:rPr lang="en-US" sz="2000" i="1" dirty="0">
                <a:solidFill>
                  <a:schemeClr val="bg1"/>
                </a:solidFill>
              </a:rPr>
              <a:t>may</a:t>
            </a:r>
            <a:r>
              <a:rPr lang="en-US" sz="2000" dirty="0">
                <a:solidFill>
                  <a:schemeClr val="bg1"/>
                </a:solidFill>
              </a:rPr>
              <a:t> allow other employees within their department to use their PCard, but this allowance is </a:t>
            </a:r>
            <a:r>
              <a:rPr lang="en-US" sz="2000" b="1" dirty="0">
                <a:solidFill>
                  <a:schemeClr val="bg1"/>
                </a:solidFill>
              </a:rPr>
              <a:t>not required</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It is the </a:t>
            </a:r>
            <a:r>
              <a:rPr lang="en-US" sz="2000" b="1" dirty="0">
                <a:solidFill>
                  <a:schemeClr val="bg1"/>
                </a:solidFill>
              </a:rPr>
              <a:t>cardholder’s responsibility</a:t>
            </a:r>
            <a:r>
              <a:rPr lang="en-US" sz="2000" dirty="0">
                <a:solidFill>
                  <a:schemeClr val="bg1"/>
                </a:solidFill>
              </a:rPr>
              <a:t> to know what the card is being used for so they can determine if the purchase is allowable</a:t>
            </a:r>
          </a:p>
          <a:p>
            <a:pPr marL="285750" indent="-285750">
              <a:buFont typeface="Arial" panose="020B0604020202020204" pitchFamily="34" charset="0"/>
              <a:buChar char="•"/>
            </a:pPr>
            <a:endParaRPr lang="en-US" sz="2800" dirty="0">
              <a:solidFill>
                <a:schemeClr val="bg1"/>
              </a:solidFill>
            </a:endParaRPr>
          </a:p>
          <a:p>
            <a:pPr marL="285750" indent="-285750">
              <a:buFont typeface="Arial" panose="020B0604020202020204" pitchFamily="34" charset="0"/>
              <a:buChar char="•"/>
            </a:pPr>
            <a:r>
              <a:rPr lang="en-US" sz="2000" dirty="0">
                <a:solidFill>
                  <a:schemeClr val="bg1"/>
                </a:solidFill>
              </a:rPr>
              <a:t>The </a:t>
            </a:r>
            <a:r>
              <a:rPr lang="en-US" sz="2000" dirty="0" err="1">
                <a:solidFill>
                  <a:schemeClr val="bg1"/>
                </a:solidFill>
              </a:rPr>
              <a:t>Pcard</a:t>
            </a:r>
            <a:r>
              <a:rPr lang="en-US" sz="2000" dirty="0">
                <a:solidFill>
                  <a:schemeClr val="bg1"/>
                </a:solidFill>
              </a:rPr>
              <a:t> User should understand that it is a privilege to utilize another employee’s </a:t>
            </a:r>
            <a:r>
              <a:rPr lang="en-US" sz="2000" dirty="0" err="1">
                <a:solidFill>
                  <a:schemeClr val="bg1"/>
                </a:solidFill>
              </a:rPr>
              <a:t>pcard</a:t>
            </a:r>
            <a:r>
              <a:rPr lang="en-US" sz="2000" dirty="0">
                <a:solidFill>
                  <a:schemeClr val="bg1"/>
                </a:solidFill>
              </a:rPr>
              <a:t>, and that privilege may be revoked at any time per the discretion of the cardholder and/or F&amp;A Division. </a:t>
            </a:r>
            <a:endParaRPr lang="en-US" sz="2800" dirty="0">
              <a:solidFill>
                <a:schemeClr val="bg1"/>
              </a:solidFill>
            </a:endParaRP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privileged users are not following proper protocol/policy, the cardholder should escalate the situation to the Department Head for resolution. If resolution isn’t provided, the situation should be elevated to the P2P Manager and Controller.</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717576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sz="2400" dirty="0"/>
              <a:t>Absolute Restrictions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6</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4278094"/>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bg1"/>
                </a:solidFill>
              </a:rPr>
              <a:t>Gifts and Donations </a:t>
            </a:r>
            <a:r>
              <a:rPr lang="en-US" sz="2000" dirty="0">
                <a:solidFill>
                  <a:schemeClr val="bg1"/>
                </a:solidFill>
              </a:rPr>
              <a:t>- </a:t>
            </a:r>
            <a:r>
              <a:rPr lang="en-US" dirty="0">
                <a:solidFill>
                  <a:schemeClr val="bg1"/>
                </a:solidFill>
              </a:rPr>
              <a:t>Gifts of any sort should be scrutinized for compliance with University policies, and if allowable purchased out of pocket and reimbursed (exception: Foundation accounts)</a:t>
            </a:r>
            <a:endParaRPr lang="en-US" sz="2000" dirty="0">
              <a:solidFill>
                <a:schemeClr val="bg1"/>
              </a:solidFill>
            </a:endParaRP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b="1" dirty="0">
                <a:solidFill>
                  <a:schemeClr val="bg1"/>
                </a:solidFill>
              </a:rPr>
              <a:t>Independent Contractors </a:t>
            </a:r>
            <a:r>
              <a:rPr lang="en-US" sz="2000" dirty="0">
                <a:solidFill>
                  <a:schemeClr val="bg1"/>
                </a:solidFill>
              </a:rPr>
              <a:t>– </a:t>
            </a:r>
            <a:r>
              <a:rPr lang="en-US" dirty="0">
                <a:solidFill>
                  <a:schemeClr val="bg1"/>
                </a:solidFill>
              </a:rPr>
              <a:t>Departments should follow the University’s </a:t>
            </a:r>
            <a:r>
              <a:rPr lang="en-US" dirty="0">
                <a:solidFill>
                  <a:schemeClr val="bg1"/>
                </a:solidFill>
                <a:hlinkClick r:id="rId4"/>
              </a:rPr>
              <a:t>independent contractor process</a:t>
            </a:r>
            <a:endParaRPr lang="en-US" dirty="0">
              <a:solidFill>
                <a:schemeClr val="bg1"/>
              </a:solidFill>
            </a:endParaRP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b="1" dirty="0">
                <a:solidFill>
                  <a:schemeClr val="bg1"/>
                </a:solidFill>
              </a:rPr>
              <a:t>Faculty/Staff Meals </a:t>
            </a:r>
            <a:r>
              <a:rPr lang="en-US" sz="2000" dirty="0">
                <a:solidFill>
                  <a:schemeClr val="bg1"/>
                </a:solidFill>
              </a:rPr>
              <a:t>- </a:t>
            </a:r>
            <a:r>
              <a:rPr lang="en-US" dirty="0">
                <a:solidFill>
                  <a:schemeClr val="bg1"/>
                </a:solidFill>
              </a:rPr>
              <a:t>In general, meals for faculty/staff are not allowed on the </a:t>
            </a:r>
            <a:r>
              <a:rPr lang="en-US" dirty="0" err="1">
                <a:solidFill>
                  <a:schemeClr val="bg1"/>
                </a:solidFill>
              </a:rPr>
              <a:t>pcard</a:t>
            </a:r>
            <a:r>
              <a:rPr lang="en-US" dirty="0">
                <a:solidFill>
                  <a:schemeClr val="bg1"/>
                </a:solidFill>
              </a:rPr>
              <a:t>; few exceptions exist</a:t>
            </a:r>
            <a:r>
              <a:rPr lang="en-US" dirty="0"/>
              <a:t>.</a:t>
            </a:r>
            <a:endParaRPr lang="en-US" sz="2000" dirty="0">
              <a:solidFill>
                <a:schemeClr val="bg1"/>
              </a:solidFill>
            </a:endParaRP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b="1" dirty="0" err="1">
                <a:solidFill>
                  <a:schemeClr val="bg1"/>
                </a:solidFill>
              </a:rPr>
              <a:t>Ebay</a:t>
            </a:r>
            <a:r>
              <a:rPr lang="en-US" sz="2000" b="1" dirty="0">
                <a:solidFill>
                  <a:schemeClr val="bg1"/>
                </a:solidFill>
              </a:rPr>
              <a:t> Purchases </a:t>
            </a:r>
            <a:r>
              <a:rPr lang="en-US" sz="2000" dirty="0">
                <a:solidFill>
                  <a:schemeClr val="bg1"/>
                </a:solidFill>
              </a:rPr>
              <a:t>- </a:t>
            </a:r>
            <a:r>
              <a:rPr lang="en-US" dirty="0">
                <a:solidFill>
                  <a:schemeClr val="bg1"/>
                </a:solidFill>
              </a:rPr>
              <a:t>If there is a need to make an eBay purchase, contact Purchasing at 419-372-8411</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b="1" dirty="0">
                <a:solidFill>
                  <a:schemeClr val="bg1"/>
                </a:solidFill>
              </a:rPr>
              <a:t>On-Campus Purchases </a:t>
            </a:r>
            <a:r>
              <a:rPr lang="en-US" sz="2000" dirty="0">
                <a:solidFill>
                  <a:schemeClr val="bg1"/>
                </a:solidFill>
              </a:rPr>
              <a:t>- </a:t>
            </a:r>
            <a:r>
              <a:rPr lang="en-US" dirty="0">
                <a:solidFill>
                  <a:schemeClr val="bg1"/>
                </a:solidFill>
              </a:rPr>
              <a:t>should be charged directly to the department by the cashier at the point of sale (exception: Gift card purchases from Falcon Outfitters)</a:t>
            </a:r>
            <a:endParaRPr lang="en-US" sz="2000" dirty="0">
              <a:solidFill>
                <a:schemeClr val="bg1"/>
              </a:solidFill>
            </a:endParaRP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3936520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sz="2400" dirty="0"/>
              <a:t>Other Restrictions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7</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1108968" y="1171849"/>
            <a:ext cx="4592715" cy="5016758"/>
          </a:xfrm>
          <a:prstGeom prst="rect">
            <a:avLst/>
          </a:prstGeom>
          <a:noFill/>
        </p:spPr>
        <p:txBody>
          <a:bodyPr wrap="square" rtlCol="0">
            <a:spAutoFit/>
          </a:bodyPr>
          <a:lstStyle/>
          <a:p>
            <a:pPr marL="285750" lvl="0" indent="-285750" eaLnBrk="0" hangingPunct="0">
              <a:buFont typeface="Arial" panose="020B0604020202020204" pitchFamily="34" charset="0"/>
              <a:buChar char="•"/>
            </a:pPr>
            <a:r>
              <a:rPr lang="en-US" dirty="0">
                <a:solidFill>
                  <a:schemeClr val="bg1"/>
                </a:solidFill>
              </a:rPr>
              <a:t>Vendors Accessible in Falcon’s Purch (limits processing fees and duplicate payments)</a:t>
            </a:r>
          </a:p>
          <a:p>
            <a:pPr marL="285750" lvl="0" indent="-285750" eaLnBrk="0" hangingPunct="0">
              <a:buFont typeface="Arial" panose="020B0604020202020204" pitchFamily="34" charset="0"/>
              <a:buChar char="•"/>
            </a:pPr>
            <a:r>
              <a:rPr lang="en-US" dirty="0">
                <a:solidFill>
                  <a:schemeClr val="bg1"/>
                </a:solidFill>
              </a:rPr>
              <a:t>Drones</a:t>
            </a:r>
          </a:p>
          <a:p>
            <a:pPr marL="285750" lvl="0" indent="-285750" eaLnBrk="0" hangingPunct="0">
              <a:buFont typeface="Arial" panose="020B0604020202020204" pitchFamily="34" charset="0"/>
              <a:buChar char="•"/>
            </a:pPr>
            <a:r>
              <a:rPr lang="en-US" b="1" dirty="0">
                <a:solidFill>
                  <a:srgbClr val="FD5000"/>
                </a:solidFill>
              </a:rPr>
              <a:t>Tents</a:t>
            </a:r>
          </a:p>
          <a:p>
            <a:pPr marL="285750" lvl="0" indent="-285750" eaLnBrk="0" hangingPunct="0">
              <a:buFont typeface="Arial" panose="020B0604020202020204" pitchFamily="34" charset="0"/>
              <a:buChar char="•"/>
            </a:pPr>
            <a:r>
              <a:rPr lang="en-US" b="1" dirty="0">
                <a:solidFill>
                  <a:srgbClr val="FD5000"/>
                </a:solidFill>
              </a:rPr>
              <a:t>Furniture</a:t>
            </a:r>
          </a:p>
          <a:p>
            <a:pPr marL="285750" lvl="0" indent="-285750" eaLnBrk="0" hangingPunct="0">
              <a:buFont typeface="Arial" panose="020B0604020202020204" pitchFamily="34" charset="0"/>
              <a:buChar char="•"/>
            </a:pPr>
            <a:r>
              <a:rPr lang="en-US" b="1" dirty="0">
                <a:solidFill>
                  <a:srgbClr val="FD5000"/>
                </a:solidFill>
              </a:rPr>
              <a:t>Charter Bus Transportation</a:t>
            </a:r>
          </a:p>
          <a:p>
            <a:pPr marL="285750" lvl="0" indent="-285750" eaLnBrk="0" hangingPunct="0">
              <a:buFont typeface="Arial" panose="020B0604020202020204" pitchFamily="34" charset="0"/>
              <a:buChar char="•"/>
            </a:pPr>
            <a:r>
              <a:rPr lang="en-US" dirty="0">
                <a:solidFill>
                  <a:schemeClr val="bg1"/>
                </a:solidFill>
              </a:rPr>
              <a:t>Contractual terms and conditions that restrict </a:t>
            </a:r>
            <a:r>
              <a:rPr lang="en-US" dirty="0" err="1">
                <a:solidFill>
                  <a:schemeClr val="bg1"/>
                </a:solidFill>
              </a:rPr>
              <a:t>pcard</a:t>
            </a:r>
            <a:r>
              <a:rPr lang="en-US" dirty="0">
                <a:solidFill>
                  <a:schemeClr val="bg1"/>
                </a:solidFill>
              </a:rPr>
              <a:t> payment and/or require PO only</a:t>
            </a:r>
          </a:p>
          <a:p>
            <a:pPr marL="285750" lvl="0" indent="-285750" eaLnBrk="0" hangingPunct="0">
              <a:buFont typeface="Arial" panose="020B0604020202020204" pitchFamily="34" charset="0"/>
              <a:buChar char="•"/>
            </a:pPr>
            <a:r>
              <a:rPr lang="en-US" b="1" dirty="0">
                <a:solidFill>
                  <a:srgbClr val="FD5000"/>
                </a:solidFill>
              </a:rPr>
              <a:t>Software/Subscriptions/</a:t>
            </a:r>
            <a:r>
              <a:rPr lang="en-US" b="1" dirty="0" err="1">
                <a:solidFill>
                  <a:srgbClr val="FD5000"/>
                </a:solidFill>
              </a:rPr>
              <a:t>Cloudbased</a:t>
            </a:r>
            <a:r>
              <a:rPr lang="en-US" b="1" dirty="0">
                <a:solidFill>
                  <a:srgbClr val="FD5000"/>
                </a:solidFill>
              </a:rPr>
              <a:t> Apps/Domains/Software Licensing</a:t>
            </a:r>
          </a:p>
          <a:p>
            <a:pPr marL="285750" lvl="0" indent="-285750" eaLnBrk="0" hangingPunct="0">
              <a:buFont typeface="Arial" panose="020B0604020202020204" pitchFamily="34" charset="0"/>
              <a:buChar char="•"/>
            </a:pPr>
            <a:r>
              <a:rPr lang="en-US" b="1" dirty="0">
                <a:solidFill>
                  <a:srgbClr val="FD5000"/>
                </a:solidFill>
              </a:rPr>
              <a:t>Computers/Hardware (Refer to IT Device Form)</a:t>
            </a:r>
          </a:p>
          <a:p>
            <a:pPr marL="285750" lvl="0" indent="-285750" eaLnBrk="0" hangingPunct="0">
              <a:buFont typeface="Arial" panose="020B0604020202020204" pitchFamily="34" charset="0"/>
              <a:buChar char="•"/>
            </a:pPr>
            <a:r>
              <a:rPr lang="en-US" dirty="0">
                <a:solidFill>
                  <a:schemeClr val="bg1"/>
                </a:solidFill>
              </a:rPr>
              <a:t>Jewelry stores</a:t>
            </a:r>
          </a:p>
          <a:p>
            <a:pPr marL="285750" lvl="0" indent="-285750" eaLnBrk="0" hangingPunct="0">
              <a:buFont typeface="Arial" panose="020B0604020202020204" pitchFamily="34" charset="0"/>
              <a:buChar char="•"/>
            </a:pPr>
            <a:r>
              <a:rPr lang="en-US" dirty="0">
                <a:solidFill>
                  <a:schemeClr val="bg1"/>
                </a:solidFill>
              </a:rPr>
              <a:t>Florists</a:t>
            </a:r>
          </a:p>
          <a:p>
            <a:pPr marL="285750" lvl="0" indent="-285750" eaLnBrk="0" hangingPunct="0">
              <a:buFont typeface="Arial" panose="020B0604020202020204" pitchFamily="34" charset="0"/>
              <a:buChar char="•"/>
            </a:pPr>
            <a:r>
              <a:rPr lang="en-US" dirty="0">
                <a:solidFill>
                  <a:schemeClr val="bg1"/>
                </a:solidFill>
              </a:rPr>
              <a:t>Video stores</a:t>
            </a:r>
          </a:p>
          <a:p>
            <a:endParaRPr lang="en-US" sz="3200" dirty="0">
              <a:solidFill>
                <a:schemeClr val="bg1"/>
              </a:solidFill>
            </a:endParaRPr>
          </a:p>
        </p:txBody>
      </p:sp>
      <p:sp>
        <p:nvSpPr>
          <p:cNvPr id="6" name="TextBox 5">
            <a:extLst>
              <a:ext uri="{FF2B5EF4-FFF2-40B4-BE49-F238E27FC236}">
                <a16:creationId xmlns:a16="http://schemas.microsoft.com/office/drawing/2014/main" id="{AACF0816-851E-4A71-A6FB-9C03949293DC}"/>
              </a:ext>
            </a:extLst>
          </p:cNvPr>
          <p:cNvSpPr txBox="1"/>
          <p:nvPr/>
        </p:nvSpPr>
        <p:spPr>
          <a:xfrm>
            <a:off x="6158883" y="1171851"/>
            <a:ext cx="4592715" cy="4524315"/>
          </a:xfrm>
          <a:prstGeom prst="rect">
            <a:avLst/>
          </a:prstGeom>
          <a:noFill/>
        </p:spPr>
        <p:txBody>
          <a:bodyPr wrap="square" rtlCol="0">
            <a:spAutoFit/>
          </a:bodyPr>
          <a:lstStyle/>
          <a:p>
            <a:pPr marL="285750" lvl="0" indent="-285750" eaLnBrk="0" hangingPunct="0">
              <a:buFont typeface="Arial" panose="020B0604020202020204" pitchFamily="34" charset="0"/>
              <a:buChar char="•"/>
            </a:pPr>
            <a:r>
              <a:rPr lang="en-US" dirty="0">
                <a:solidFill>
                  <a:schemeClr val="bg1"/>
                </a:solidFill>
              </a:rPr>
              <a:t>Cable and satellite services</a:t>
            </a:r>
          </a:p>
          <a:p>
            <a:pPr marL="285750" lvl="0" indent="-285750" eaLnBrk="0" hangingPunct="0">
              <a:buFont typeface="Arial" panose="020B0604020202020204" pitchFamily="34" charset="0"/>
              <a:buChar char="•"/>
            </a:pPr>
            <a:r>
              <a:rPr lang="en-US" dirty="0">
                <a:solidFill>
                  <a:schemeClr val="bg1"/>
                </a:solidFill>
              </a:rPr>
              <a:t>Producers of hazardous substances unless pre-approved by EHS </a:t>
            </a:r>
          </a:p>
          <a:p>
            <a:pPr marL="285750" lvl="0" indent="-285750" eaLnBrk="0" hangingPunct="0">
              <a:buFont typeface="Arial" panose="020B0604020202020204" pitchFamily="34" charset="0"/>
              <a:buChar char="•"/>
            </a:pPr>
            <a:r>
              <a:rPr lang="en-US" dirty="0">
                <a:solidFill>
                  <a:schemeClr val="bg1"/>
                </a:solidFill>
              </a:rPr>
              <a:t>Biological agents (at or above Biosafety Level 2)</a:t>
            </a:r>
          </a:p>
          <a:p>
            <a:pPr marL="285750" lvl="0" indent="-285750" eaLnBrk="0" hangingPunct="0">
              <a:buFont typeface="Arial" panose="020B0604020202020204" pitchFamily="34" charset="0"/>
              <a:buChar char="•"/>
            </a:pPr>
            <a:r>
              <a:rPr lang="en-US" dirty="0">
                <a:solidFill>
                  <a:schemeClr val="bg1"/>
                </a:solidFill>
              </a:rPr>
              <a:t>Radioactive material</a:t>
            </a:r>
          </a:p>
          <a:p>
            <a:pPr marL="285750" lvl="0" indent="-285750" eaLnBrk="0" hangingPunct="0">
              <a:buFont typeface="Arial" panose="020B0604020202020204" pitchFamily="34" charset="0"/>
              <a:buChar char="•"/>
            </a:pPr>
            <a:r>
              <a:rPr lang="en-US" dirty="0">
                <a:solidFill>
                  <a:schemeClr val="bg1"/>
                </a:solidFill>
              </a:rPr>
              <a:t>Any other item or agent that may cause harm to humans, animals, or the environment except for consumer commodity goods</a:t>
            </a:r>
          </a:p>
          <a:p>
            <a:pPr marL="285750" lvl="0" indent="-285750" eaLnBrk="0" hangingPunct="0">
              <a:buFont typeface="Arial" panose="020B0604020202020204" pitchFamily="34" charset="0"/>
              <a:buChar char="•"/>
            </a:pPr>
            <a:r>
              <a:rPr lang="en-US" dirty="0">
                <a:solidFill>
                  <a:schemeClr val="bg1"/>
                </a:solidFill>
              </a:rPr>
              <a:t>Firearm manufacturers</a:t>
            </a:r>
          </a:p>
          <a:p>
            <a:pPr marL="285750" lvl="0" indent="-285750" eaLnBrk="0" hangingPunct="0">
              <a:buFont typeface="Arial" panose="020B0604020202020204" pitchFamily="34" charset="0"/>
              <a:buChar char="•"/>
            </a:pPr>
            <a:r>
              <a:rPr lang="en-US" b="1" dirty="0">
                <a:solidFill>
                  <a:srgbClr val="FD5000"/>
                </a:solidFill>
              </a:rPr>
              <a:t>Entertainment/Recreation (amusement parks, museums)</a:t>
            </a:r>
          </a:p>
          <a:p>
            <a:pPr marL="285750" lvl="0" indent="-285750" eaLnBrk="0" hangingPunct="0">
              <a:buFont typeface="Arial" panose="020B0604020202020204" pitchFamily="34" charset="0"/>
              <a:buChar char="•"/>
            </a:pPr>
            <a:r>
              <a:rPr lang="en-US" b="1" dirty="0">
                <a:solidFill>
                  <a:srgbClr val="FD5000"/>
                </a:solidFill>
              </a:rPr>
              <a:t>Gas stations </a:t>
            </a:r>
          </a:p>
          <a:p>
            <a:pPr marL="285750" lvl="0" indent="-285750" eaLnBrk="0" hangingPunct="0">
              <a:buFont typeface="Arial" panose="020B0604020202020204" pitchFamily="34" charset="0"/>
              <a:buChar char="•"/>
            </a:pPr>
            <a:r>
              <a:rPr lang="en-US" b="1" dirty="0">
                <a:solidFill>
                  <a:srgbClr val="FD5000"/>
                </a:solidFill>
              </a:rPr>
              <a:t>Amazon</a:t>
            </a:r>
          </a:p>
          <a:p>
            <a:pPr marL="285750" lvl="0" indent="-285750" eaLnBrk="0" hangingPunct="0">
              <a:buFont typeface="Arial" panose="020B0604020202020204" pitchFamily="34" charset="0"/>
              <a:buChar char="•"/>
            </a:pPr>
            <a:r>
              <a:rPr lang="en-US" b="1" dirty="0">
                <a:solidFill>
                  <a:srgbClr val="FD5000"/>
                </a:solidFill>
              </a:rPr>
              <a:t>Alcohol</a:t>
            </a:r>
          </a:p>
        </p:txBody>
      </p:sp>
    </p:spTree>
    <p:extLst>
      <p:ext uri="{BB962C8B-B14F-4D97-AF65-F5344CB8AC3E}">
        <p14:creationId xmlns:p14="http://schemas.microsoft.com/office/powerpoint/2010/main" val="3867845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sz="2400" dirty="0"/>
              <a:t>High-Risk Purchases</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8</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5509200"/>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bg1"/>
                </a:solidFill>
              </a:rPr>
              <a:t>PayPal </a:t>
            </a:r>
            <a:r>
              <a:rPr lang="en-US" sz="2000" dirty="0">
                <a:solidFill>
                  <a:schemeClr val="bg1"/>
                </a:solidFill>
              </a:rPr>
              <a:t>- </a:t>
            </a:r>
            <a:r>
              <a:rPr lang="en-US" dirty="0">
                <a:solidFill>
                  <a:schemeClr val="bg1"/>
                </a:solidFill>
              </a:rPr>
              <a:t>The use of a financial service such as PayPal is discouraged and should only be used in cases where it is the </a:t>
            </a:r>
            <a:r>
              <a:rPr lang="en-US" b="1" dirty="0">
                <a:solidFill>
                  <a:schemeClr val="bg1"/>
                </a:solidFill>
              </a:rPr>
              <a:t>only</a:t>
            </a:r>
            <a:r>
              <a:rPr lang="en-US" dirty="0">
                <a:solidFill>
                  <a:schemeClr val="bg1"/>
                </a:solidFill>
              </a:rPr>
              <a:t> means to make a valid, authorized business purchase.</a:t>
            </a:r>
          </a:p>
          <a:p>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If PayPal is the only way the purchase can be made, the cardholder must obtain a receipt from </a:t>
            </a:r>
            <a:r>
              <a:rPr lang="en-US" b="1" dirty="0">
                <a:solidFill>
                  <a:schemeClr val="bg1"/>
                </a:solidFill>
              </a:rPr>
              <a:t>both</a:t>
            </a:r>
            <a:r>
              <a:rPr lang="en-US" dirty="0">
                <a:solidFill>
                  <a:schemeClr val="bg1"/>
                </a:solidFill>
              </a:rPr>
              <a:t> the financial service and the merchant providing the product  </a:t>
            </a:r>
          </a:p>
          <a:p>
            <a:pPr marL="742950" lvl="1"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b="1" dirty="0">
                <a:solidFill>
                  <a:schemeClr val="bg1"/>
                </a:solidFill>
              </a:rPr>
              <a:t>Gift Cards </a:t>
            </a:r>
            <a:r>
              <a:rPr lang="en-US" sz="2000" dirty="0">
                <a:solidFill>
                  <a:schemeClr val="bg1"/>
                </a:solidFill>
              </a:rPr>
              <a:t>- </a:t>
            </a:r>
            <a:r>
              <a:rPr lang="en-US" dirty="0">
                <a:solidFill>
                  <a:schemeClr val="bg1"/>
                </a:solidFill>
              </a:rPr>
              <a:t>permitted to be purchased on the PCard as long as there is a substantiated business purpose</a:t>
            </a:r>
          </a:p>
          <a:p>
            <a:pPr marL="285750"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Preferred method: Amazon e-gift cards through the Amazon punchout in Falcons Purch</a:t>
            </a:r>
          </a:p>
          <a:p>
            <a:pPr marL="742950" lvl="1"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Consult Procure to Pay Manager or Controller if:</a:t>
            </a:r>
          </a:p>
          <a:p>
            <a:pPr marL="742950" lvl="1" indent="-285750">
              <a:buFont typeface="Arial" panose="020B0604020202020204" pitchFamily="34" charset="0"/>
              <a:buChar char="•"/>
            </a:pPr>
            <a:endParaRPr lang="en-US" sz="800" dirty="0">
              <a:solidFill>
                <a:schemeClr val="bg1"/>
              </a:solidFill>
            </a:endParaRPr>
          </a:p>
          <a:p>
            <a:pPr marL="1200150" lvl="2" indent="-285750">
              <a:buFont typeface="Arial" panose="020B0604020202020204" pitchFamily="34" charset="0"/>
              <a:buChar char="•"/>
            </a:pPr>
            <a:r>
              <a:rPr lang="en-US" dirty="0">
                <a:solidFill>
                  <a:schemeClr val="bg1"/>
                </a:solidFill>
              </a:rPr>
              <a:t>Gift cards are higher than </a:t>
            </a:r>
            <a:r>
              <a:rPr lang="en-US" b="1" dirty="0">
                <a:solidFill>
                  <a:schemeClr val="bg1"/>
                </a:solidFill>
              </a:rPr>
              <a:t>$50 each</a:t>
            </a:r>
          </a:p>
          <a:p>
            <a:pPr marL="1200150" lvl="2" indent="-285750">
              <a:buFont typeface="Arial" panose="020B0604020202020204" pitchFamily="34" charset="0"/>
              <a:buChar char="•"/>
            </a:pPr>
            <a:r>
              <a:rPr lang="en-US" dirty="0">
                <a:solidFill>
                  <a:schemeClr val="bg1"/>
                </a:solidFill>
              </a:rPr>
              <a:t>Gift cards are being bought in </a:t>
            </a:r>
            <a:r>
              <a:rPr lang="en-US" b="1" dirty="0">
                <a:solidFill>
                  <a:schemeClr val="bg1"/>
                </a:solidFill>
              </a:rPr>
              <a:t>bulk</a:t>
            </a:r>
            <a:r>
              <a:rPr lang="en-US" dirty="0">
                <a:solidFill>
                  <a:schemeClr val="bg1"/>
                </a:solidFill>
              </a:rPr>
              <a:t> or in advance</a:t>
            </a:r>
          </a:p>
          <a:p>
            <a:pPr marL="1200150" lvl="2" indent="-285750">
              <a:buFont typeface="Arial" panose="020B0604020202020204" pitchFamily="34" charset="0"/>
              <a:buChar char="•"/>
            </a:pPr>
            <a:r>
              <a:rPr lang="en-US" dirty="0">
                <a:solidFill>
                  <a:schemeClr val="bg1"/>
                </a:solidFill>
              </a:rPr>
              <a:t>Gift cards are for </a:t>
            </a:r>
            <a:r>
              <a:rPr lang="en-US" b="1" dirty="0">
                <a:solidFill>
                  <a:schemeClr val="bg1"/>
                </a:solidFill>
              </a:rPr>
              <a:t>confidential</a:t>
            </a:r>
            <a:r>
              <a:rPr lang="en-US" dirty="0">
                <a:solidFill>
                  <a:schemeClr val="bg1"/>
                </a:solidFill>
              </a:rPr>
              <a:t> studies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2277627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98FD-B71A-FA40-882C-E30186CA724E}"/>
              </a:ext>
            </a:extLst>
          </p:cNvPr>
          <p:cNvSpPr>
            <a:spLocks noGrp="1"/>
          </p:cNvSpPr>
          <p:nvPr>
            <p:ph type="title"/>
          </p:nvPr>
        </p:nvSpPr>
        <p:spPr>
          <a:xfrm>
            <a:off x="326566" y="227945"/>
            <a:ext cx="3100215" cy="453093"/>
          </a:xfrm>
        </p:spPr>
        <p:txBody>
          <a:bodyPr>
            <a:noAutofit/>
          </a:bodyPr>
          <a:lstStyle/>
          <a:p>
            <a:r>
              <a:rPr lang="en-US" sz="2400" dirty="0"/>
              <a:t>Documentation</a:t>
            </a:r>
          </a:p>
        </p:txBody>
      </p:sp>
      <p:sp>
        <p:nvSpPr>
          <p:cNvPr id="7" name="Footer Placeholder 6">
            <a:extLst>
              <a:ext uri="{FF2B5EF4-FFF2-40B4-BE49-F238E27FC236}">
                <a16:creationId xmlns:a16="http://schemas.microsoft.com/office/drawing/2014/main" id="{8C8C0A7B-F288-58B3-1E8C-944695811569}"/>
              </a:ext>
            </a:extLst>
          </p:cNvPr>
          <p:cNvSpPr>
            <a:spLocks noGrp="1"/>
          </p:cNvSpPr>
          <p:nvPr>
            <p:ph type="ftr" sz="quarter" idx="17"/>
          </p:nvPr>
        </p:nvSpPr>
        <p:spPr/>
        <p:txBody>
          <a:bodyPr/>
          <a:lstStyle/>
          <a:p>
            <a:r>
              <a:rPr lang="en-US" sz="1000" dirty="0">
                <a:solidFill>
                  <a:schemeClr val="bg1"/>
                </a:solidFill>
              </a:rPr>
              <a:t>Business Operations – Procure to Pay</a:t>
            </a:r>
          </a:p>
          <a:p>
            <a:r>
              <a:rPr lang="en-US" sz="1000" dirty="0">
                <a:hlinkClick r:id="rId3"/>
              </a:rPr>
              <a:t>purchasing@bgsu.edu</a:t>
            </a:r>
            <a:r>
              <a:rPr lang="en-US" sz="1000" dirty="0"/>
              <a:t> </a:t>
            </a:r>
            <a:r>
              <a:rPr lang="en-US" sz="1000" dirty="0">
                <a:solidFill>
                  <a:schemeClr val="bg1"/>
                </a:solidFill>
              </a:rPr>
              <a:t>| 419-372-8411</a:t>
            </a:r>
          </a:p>
          <a:p>
            <a:endParaRPr lang="en-US" sz="1000" dirty="0"/>
          </a:p>
        </p:txBody>
      </p:sp>
      <p:sp>
        <p:nvSpPr>
          <p:cNvPr id="8" name="Slide Number Placeholder 7">
            <a:extLst>
              <a:ext uri="{FF2B5EF4-FFF2-40B4-BE49-F238E27FC236}">
                <a16:creationId xmlns:a16="http://schemas.microsoft.com/office/drawing/2014/main" id="{D8333682-4D15-B123-00AE-EC53356C8490}"/>
              </a:ext>
            </a:extLst>
          </p:cNvPr>
          <p:cNvSpPr>
            <a:spLocks noGrp="1"/>
          </p:cNvSpPr>
          <p:nvPr>
            <p:ph type="sldNum" sz="quarter" idx="18"/>
          </p:nvPr>
        </p:nvSpPr>
        <p:spPr/>
        <p:txBody>
          <a:bodyPr/>
          <a:lstStyle/>
          <a:p>
            <a:fld id="{E36DADCD-AA45-DC48-ADAB-1DBA94969895}" type="slidenum">
              <a:rPr lang="en-US" smtClean="0"/>
              <a:t>9</a:t>
            </a:fld>
            <a:endParaRPr lang="en-US" dirty="0"/>
          </a:p>
        </p:txBody>
      </p:sp>
      <p:sp>
        <p:nvSpPr>
          <p:cNvPr id="9" name="TextBox 8">
            <a:extLst>
              <a:ext uri="{FF2B5EF4-FFF2-40B4-BE49-F238E27FC236}">
                <a16:creationId xmlns:a16="http://schemas.microsoft.com/office/drawing/2014/main" id="{FE87FA92-DE20-46D1-BA2E-C9D99D2B8C45}"/>
              </a:ext>
            </a:extLst>
          </p:cNvPr>
          <p:cNvSpPr txBox="1"/>
          <p:nvPr/>
        </p:nvSpPr>
        <p:spPr>
          <a:xfrm>
            <a:off x="787153" y="1171852"/>
            <a:ext cx="10617693" cy="417037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Documentation must be obtained for all purchases (such as a register receipt, invoice, or email confirmation)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All documentation must contain: </a:t>
            </a:r>
          </a:p>
          <a:p>
            <a:pPr marL="285750" indent="-285750">
              <a:buFont typeface="Arial" panose="020B0604020202020204" pitchFamily="34" charset="0"/>
              <a:buChar char="•"/>
            </a:pPr>
            <a:endParaRPr lang="en-US" sz="900" dirty="0">
              <a:solidFill>
                <a:schemeClr val="bg1"/>
              </a:solidFill>
            </a:endParaRPr>
          </a:p>
          <a:p>
            <a:pPr marL="742950" lvl="1" indent="-285750">
              <a:buFont typeface="Arial" panose="020B0604020202020204" pitchFamily="34" charset="0"/>
              <a:buChar char="•"/>
            </a:pPr>
            <a:r>
              <a:rPr lang="en-US" sz="1600" dirty="0">
                <a:solidFill>
                  <a:schemeClr val="bg1"/>
                </a:solidFill>
              </a:rPr>
              <a:t>Vendor name</a:t>
            </a:r>
          </a:p>
          <a:p>
            <a:pPr marL="742950" lvl="1" indent="-285750">
              <a:buFont typeface="Arial" panose="020B0604020202020204" pitchFamily="34" charset="0"/>
              <a:buChar char="•"/>
            </a:pPr>
            <a:r>
              <a:rPr lang="en-US" sz="1600" dirty="0">
                <a:solidFill>
                  <a:schemeClr val="bg1"/>
                </a:solidFill>
              </a:rPr>
              <a:t>Date of purchase</a:t>
            </a:r>
          </a:p>
          <a:p>
            <a:pPr marL="742950" lvl="1" indent="-285750">
              <a:buFont typeface="Arial" panose="020B0604020202020204" pitchFamily="34" charset="0"/>
              <a:buChar char="•"/>
            </a:pPr>
            <a:r>
              <a:rPr lang="en-US" sz="1600" dirty="0">
                <a:solidFill>
                  <a:schemeClr val="bg1"/>
                </a:solidFill>
              </a:rPr>
              <a:t>A list of each item that was purchased and the dollar amount of each item</a:t>
            </a:r>
          </a:p>
          <a:p>
            <a:pPr marL="742950" lvl="1" indent="-285750">
              <a:buFont typeface="Arial" panose="020B0604020202020204" pitchFamily="34" charset="0"/>
              <a:buChar char="•"/>
            </a:pPr>
            <a:r>
              <a:rPr lang="en-US" sz="1600" dirty="0">
                <a:solidFill>
                  <a:schemeClr val="bg1"/>
                </a:solidFill>
              </a:rPr>
              <a:t>A total amount that matches the total in Chrome River for the transaction</a:t>
            </a:r>
          </a:p>
          <a:p>
            <a:pPr marL="742950" lvl="1"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2000" dirty="0">
                <a:solidFill>
                  <a:schemeClr val="bg1"/>
                </a:solidFill>
              </a:rPr>
              <a:t>Credit card slips are </a:t>
            </a:r>
            <a:r>
              <a:rPr lang="en-US" sz="2000" b="1" dirty="0">
                <a:solidFill>
                  <a:schemeClr val="bg1"/>
                </a:solidFill>
              </a:rPr>
              <a:t>not</a:t>
            </a:r>
            <a:r>
              <a:rPr lang="en-US" sz="2000" dirty="0">
                <a:solidFill>
                  <a:schemeClr val="bg1"/>
                </a:solidFill>
              </a:rPr>
              <a:t> an acceptable form of documentation – itemization is required</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Documentation should be kept until the reconciliation has completed in Chrome River</a:t>
            </a: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1473219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5198</TotalTime>
  <Words>2830</Words>
  <Application>Microsoft Office PowerPoint</Application>
  <PresentationFormat>Widescreen</PresentationFormat>
  <Paragraphs>463</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Century Schoolbook</vt:lpstr>
      <vt:lpstr>Office Theme</vt:lpstr>
      <vt:lpstr>2023 PCard Program Relaunch</vt:lpstr>
      <vt:lpstr>PCard Quick Facts</vt:lpstr>
      <vt:lpstr>Application Process</vt:lpstr>
      <vt:lpstr>Basic Limitations</vt:lpstr>
      <vt:lpstr>Department-Wide Usage</vt:lpstr>
      <vt:lpstr>Absolute Restrictions</vt:lpstr>
      <vt:lpstr>Other Restrictions</vt:lpstr>
      <vt:lpstr>High-Risk Purchases</vt:lpstr>
      <vt:lpstr>Documentation</vt:lpstr>
      <vt:lpstr>Travel Purchases</vt:lpstr>
      <vt:lpstr>PowerPoint Presentation</vt:lpstr>
      <vt:lpstr>PowerPoint Presentation</vt:lpstr>
      <vt:lpstr>PowerPoint Presentation</vt:lpstr>
      <vt:lpstr>PowerPoint Presentation</vt:lpstr>
      <vt:lpstr>PowerPoint Presentation</vt:lpstr>
      <vt:lpstr>Navigating Chrome River</vt:lpstr>
      <vt:lpstr>Navigating Chrome River (cont.)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and Answers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Josie N Jonckheere</dc:creator>
  <cp:lastModifiedBy>Jacob John Konecny</cp:lastModifiedBy>
  <cp:revision>68</cp:revision>
  <cp:lastPrinted>2023-02-28T14:03:25Z</cp:lastPrinted>
  <dcterms:created xsi:type="dcterms:W3CDTF">2022-02-09T13:50:44Z</dcterms:created>
  <dcterms:modified xsi:type="dcterms:W3CDTF">2023-03-30T17:42:06Z</dcterms:modified>
</cp:coreProperties>
</file>