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22"/>
  </p:notesMasterIdLst>
  <p:sldIdLst>
    <p:sldId id="256" r:id="rId2"/>
    <p:sldId id="267" r:id="rId3"/>
    <p:sldId id="280" r:id="rId4"/>
    <p:sldId id="268" r:id="rId5"/>
    <p:sldId id="283" r:id="rId6"/>
    <p:sldId id="293" r:id="rId7"/>
    <p:sldId id="259" r:id="rId8"/>
    <p:sldId id="262" r:id="rId9"/>
    <p:sldId id="295" r:id="rId10"/>
    <p:sldId id="271" r:id="rId11"/>
    <p:sldId id="272" r:id="rId12"/>
    <p:sldId id="274" r:id="rId13"/>
    <p:sldId id="277" r:id="rId14"/>
    <p:sldId id="278" r:id="rId15"/>
    <p:sldId id="279" r:id="rId16"/>
    <p:sldId id="286" r:id="rId17"/>
    <p:sldId id="294" r:id="rId18"/>
    <p:sldId id="290" r:id="rId19"/>
    <p:sldId id="291" r:id="rId20"/>
    <p:sldId id="27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09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1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2BE525-9B71-42D3-BFF3-56BC3122A29F}" type="datetime1">
              <a:rPr lang="en-US"/>
              <a:pPr/>
              <a:t>6/22/2016</a:t>
            </a:fld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1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64247D-8435-4CC6-A0DD-7085F73EA5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21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2" charset="0"/>
        <a:ea typeface="ＭＳ Ｐゴシック" pitchFamily="-110" charset="-128"/>
        <a:cs typeface="ＭＳ Ｐゴシック" pitchFamily="-11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5898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5299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9431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47382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14496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20080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67656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16922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247D-8435-4CC6-A0DD-7085F73EA54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26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75744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94179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292000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1231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7451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386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4823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64247D-8435-4CC6-A0DD-7085F73EA54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00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9278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1305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Calibri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0789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66D29-7FCE-42BF-A6FC-B89F4F133D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C744F-BB9F-4D8E-86FA-BCCFBA8D48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DFD33-A4BA-4616-A93E-BCEF3E22A8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F48CD-FA0A-49EE-86B4-E8DB04FB1E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45E6A-250D-4A8C-8E7C-64C3BF7B9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5BE8F-8193-4626-8557-BDE6ACAAD1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78931-683F-4989-A77C-EBA7022167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6B60C-079F-4C2E-807F-84AD08121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B15C3-61F0-43B5-A4DF-AD6F93BE3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068DC-EC58-49BD-8DA5-5DA938B1ECF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AA3052D-6331-4082-8DA5-98EE4475D2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FB12F5-B9F6-4BA8-B62B-377EF8CF0BC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ky.edu/academy/showcase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3276600"/>
            <a:ext cx="5715000" cy="7620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1" hangingPunct="1">
              <a:buFont typeface="Wingdings" charset="2"/>
              <a:buNone/>
            </a:pPr>
            <a:r>
              <a:rPr lang="en-US" dirty="0" smtClean="0">
                <a:ln/>
                <a:ea typeface="ＭＳ Ｐゴシック" charset="-128"/>
              </a:rPr>
              <a:t>Edited and Presented by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152400" y="5715001"/>
            <a:ext cx="457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Wingdings" charset="2"/>
              <a:buNone/>
            </a:pPr>
            <a:r>
              <a:rPr lang="en-US" sz="1400" dirty="0"/>
              <a:t>Original slide set courtesy of Jane </a:t>
            </a:r>
            <a:r>
              <a:rPr lang="en-US" sz="1400" dirty="0" err="1"/>
              <a:t>Tougas</a:t>
            </a:r>
            <a:endParaRPr lang="en-US" sz="1400" dirty="0"/>
          </a:p>
          <a:p>
            <a:pPr>
              <a:buFont typeface="Wingdings" charset="2"/>
              <a:buNone/>
            </a:pPr>
            <a:r>
              <a:rPr lang="en-US" sz="1400" dirty="0"/>
              <a:t>Faculty of Computer Science</a:t>
            </a:r>
          </a:p>
          <a:p>
            <a:pPr>
              <a:buFont typeface="Wingdings" charset="2"/>
              <a:buNone/>
            </a:pPr>
            <a:r>
              <a:rPr lang="en-US" sz="1400" dirty="0"/>
              <a:t>Dalhousie University</a:t>
            </a:r>
          </a:p>
          <a:p>
            <a:pPr>
              <a:buFont typeface="Wingdings" charset="2"/>
              <a:buNone/>
            </a:pPr>
            <a:r>
              <a:rPr lang="en-US" sz="1400" dirty="0" smtClean="0"/>
              <a:t>tougas@cs.dal.ca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1447800"/>
            <a:ext cx="6705600" cy="1015663"/>
          </a:xfrm>
          <a:prstGeom prst="rect">
            <a:avLst/>
          </a:prstGeom>
          <a:solidFill>
            <a:schemeClr val="bg2">
              <a:lumMod val="25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Design and Presenting a Professional Poster</a:t>
            </a:r>
            <a:endParaRPr lang="en-US" sz="3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6" name="Picture 5" descr="spur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3657600"/>
            <a:ext cx="1465730" cy="1132610"/>
          </a:xfrm>
          <a:prstGeom prst="rect">
            <a:avLst/>
          </a:prstGeom>
        </p:spPr>
      </p:pic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Poster Text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Keep it short and simple</a:t>
            </a:r>
          </a:p>
          <a:p>
            <a:pPr eaLnBrk="1" hangingPunct="1"/>
            <a:r>
              <a:rPr lang="en-US" dirty="0" smtClean="0">
                <a:ea typeface="ＭＳ Ｐゴシック" charset="-128"/>
              </a:rPr>
              <a:t>Remove all non-essential information</a:t>
            </a:r>
          </a:p>
          <a:p>
            <a:pPr eaLnBrk="1" hangingPunct="1"/>
            <a:r>
              <a:rPr lang="en-US" dirty="0" smtClean="0">
                <a:ea typeface="ＭＳ Ｐゴシック" charset="-128"/>
              </a:rPr>
              <a:t>Attract visual attention: use photos and graphics</a:t>
            </a:r>
          </a:p>
          <a:p>
            <a:pPr eaLnBrk="1" hangingPunct="1"/>
            <a:r>
              <a:rPr lang="en-US" dirty="0" smtClean="0">
                <a:ea typeface="ＭＳ Ｐゴシック" charset="-128"/>
              </a:rPr>
              <a:t>Try for:</a:t>
            </a:r>
          </a:p>
          <a:p>
            <a:pPr lvl="2" eaLnBrk="1" hangingPunct="1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ea typeface="ＭＳ Ｐゴシック" charset="-128"/>
              </a:rPr>
              <a:t>40% text</a:t>
            </a:r>
          </a:p>
          <a:p>
            <a:pPr lvl="2" eaLnBrk="1" hangingPunct="1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ea typeface="ＭＳ Ｐゴシック" charset="-128"/>
              </a:rPr>
              <a:t>40% photos and graphics</a:t>
            </a:r>
          </a:p>
          <a:p>
            <a:pPr lvl="2" eaLnBrk="1" hangingPunct="1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ea typeface="ＭＳ Ｐゴシック" charset="-128"/>
              </a:rPr>
              <a:t>20% empty space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Poster Text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Left align text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Pick one font and stick to it.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Avoid italics.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Use larger/colored font for emphasis.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Suggested Font Sizes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3528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Title: 						96 pt</a:t>
            </a:r>
          </a:p>
          <a:p>
            <a:pPr eaLnBrk="1" hangingPunct="1"/>
            <a:r>
              <a:rPr lang="en-US" dirty="0" smtClean="0">
                <a:ea typeface="ＭＳ Ｐゴシック" charset="-128"/>
              </a:rPr>
              <a:t>Authors:						72 pt</a:t>
            </a:r>
          </a:p>
          <a:p>
            <a:pPr eaLnBrk="1" hangingPunct="1"/>
            <a:r>
              <a:rPr lang="en-US" dirty="0" smtClean="0">
                <a:ea typeface="ＭＳ Ｐゴシック" charset="-128"/>
              </a:rPr>
              <a:t>Affiliations:					36-48 pt</a:t>
            </a:r>
          </a:p>
          <a:p>
            <a:pPr eaLnBrk="1" hangingPunct="1"/>
            <a:r>
              <a:rPr lang="en-US" dirty="0" smtClean="0">
                <a:ea typeface="ＭＳ Ｐゴシック" charset="-128"/>
              </a:rPr>
              <a:t>Section headings:				36 pt</a:t>
            </a:r>
          </a:p>
          <a:p>
            <a:pPr eaLnBrk="1" hangingPunct="1"/>
            <a:r>
              <a:rPr lang="en-US" dirty="0" smtClean="0">
                <a:ea typeface="ＭＳ Ｐゴシック" charset="-128"/>
              </a:rPr>
              <a:t>Text:						24 pt</a:t>
            </a:r>
          </a:p>
          <a:p>
            <a:pPr eaLnBrk="1" hangingPunct="1"/>
            <a:r>
              <a:rPr lang="en-US" dirty="0" smtClean="0">
                <a:ea typeface="ＭＳ Ｐゴシック" charset="-128"/>
              </a:rPr>
              <a:t>Acknowledgements:				18 pt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Color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dirty="0" smtClean="0">
                <a:ea typeface="ＭＳ Ｐゴシック" charset="-128"/>
              </a:rPr>
              <a:t>A white background is usually best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ea typeface="ＭＳ Ｐゴシック" charset="-128"/>
              </a:rPr>
              <a:t>Stick to muted colors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ea typeface="ＭＳ Ｐゴシック" charset="-128"/>
              </a:rPr>
              <a:t>Avoid red/green combinations as red/green color blindness is common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ea typeface="ＭＳ Ｐゴシック" charset="-128"/>
              </a:rPr>
              <a:t>Don’t overuse color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ea typeface="ＭＳ Ｐゴシック" charset="-128"/>
              </a:rPr>
              <a:t>Be consistent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Graphics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Large enough for viewing from at least 3 feet away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Text should support graphics, not vice versa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Use heavy lines in tables and graphs for easier viewing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Poster Editing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Proofread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Spell check</a:t>
            </a:r>
          </a:p>
          <a:p>
            <a:pPr eaLnBrk="1" hangingPunct="1">
              <a:buNone/>
            </a:pPr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Must have mentor’s </a:t>
            </a:r>
            <a:r>
              <a:rPr lang="en-US" dirty="0">
                <a:ea typeface="ＭＳ Ｐゴシック" charset="-128"/>
              </a:rPr>
              <a:t>a</a:t>
            </a:r>
            <a:r>
              <a:rPr lang="en-US" dirty="0" smtClean="0">
                <a:ea typeface="ＭＳ Ｐゴシック" charset="-128"/>
              </a:rPr>
              <a:t>pproval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Get feedback from multiple sources in time to make changes before printing.  Consult with colleagues and others outside your field of research. </a:t>
            </a:r>
          </a:p>
          <a:p>
            <a:pPr marL="0" indent="0" eaLnBrk="1" hangingPunct="1">
              <a:buNone/>
            </a:pPr>
            <a:endParaRPr lang="en-US" dirty="0" smtClean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Poster Presentation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Give an overview of your work in 3-5 minutes </a:t>
            </a:r>
          </a:p>
          <a:p>
            <a:pPr marL="0" indent="0" eaLnBrk="1" hangingPunct="1">
              <a:buNone/>
            </a:pPr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Practice your presentation ahead of time, and time it!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Get feedback from others both within and outside your field.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Speaking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Explain why the research question and results are important.</a:t>
            </a:r>
          </a:p>
          <a:p>
            <a:pPr lvl="1">
              <a:lnSpc>
                <a:spcPct val="150000"/>
              </a:lnSpc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dirty="0" smtClean="0"/>
              <a:t>Not just about procedures and data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Remember your audience</a:t>
            </a:r>
          </a:p>
          <a:p>
            <a:pPr lvl="1">
              <a:lnSpc>
                <a:spcPct val="150000"/>
              </a:lnSpc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dirty="0" smtClean="0"/>
              <a:t>Not everyone understands post-structuralism, mitosis, or other jargon that is discipline-specific.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Keep talk relevant to content of poster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Keep it simple!</a:t>
            </a:r>
          </a:p>
          <a:p>
            <a:pPr lvl="1">
              <a:lnSpc>
                <a:spcPct val="150000"/>
              </a:lnSpc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dirty="0" smtClean="0"/>
              <a:t>A clear presentation gives a better impression than a complicated speech meant to impress.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Answering Questions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ea typeface="ＭＳ Ｐゴシック" charset="-128"/>
              </a:rPr>
              <a:t>When you are done presenting, be sure to ask if there are any questions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ea typeface="ＭＳ Ｐゴシック" charset="-128"/>
              </a:rPr>
              <a:t>Listen carefully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ea typeface="ＭＳ Ｐゴシック" charset="-128"/>
              </a:rPr>
              <a:t>Wait for them to finish the question!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ea typeface="ＭＳ Ｐゴシック" charset="-128"/>
              </a:rPr>
              <a:t>Optional: Repeat or rephrase the question to make sure you understand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ea typeface="ＭＳ Ｐゴシック" charset="-128"/>
              </a:rPr>
              <a:t>Answer the question concisely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ea typeface="ＭＳ Ｐゴシック" charset="-128"/>
              </a:rPr>
              <a:t>Ask if you’ve adequately answered the question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Printing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pPr lvl="1">
              <a:buClr>
                <a:schemeClr val="accent3"/>
              </a:buClr>
            </a:pPr>
            <a:r>
              <a:rPr lang="en-US" dirty="0">
                <a:ea typeface="ＭＳ Ｐゴシック" charset="-128"/>
              </a:rPr>
              <a:t>Posters printed for </a:t>
            </a:r>
            <a:r>
              <a:rPr lang="en-US" dirty="0" smtClean="0">
                <a:ea typeface="ＭＳ Ｐゴシック" charset="-128"/>
              </a:rPr>
              <a:t>events run </a:t>
            </a:r>
            <a:r>
              <a:rPr lang="en-US" dirty="0">
                <a:ea typeface="ＭＳ Ｐゴシック" charset="-128"/>
              </a:rPr>
              <a:t>through the Office of Undergraduate Research are printed free of charge.  Any student participating in our </a:t>
            </a:r>
            <a:r>
              <a:rPr lang="en-US" dirty="0" smtClean="0">
                <a:ea typeface="ＭＳ Ｐゴシック" charset="-128"/>
              </a:rPr>
              <a:t>events may </a:t>
            </a:r>
            <a:r>
              <a:rPr lang="en-US" dirty="0">
                <a:ea typeface="ＭＳ Ｐゴシック" charset="-128"/>
              </a:rPr>
              <a:t>have one poster printed per semester free of charge.</a:t>
            </a:r>
          </a:p>
          <a:p>
            <a:pPr lvl="1" eaLnBrk="1" hangingPunct="1">
              <a:buClr>
                <a:schemeClr val="accent3"/>
              </a:buClr>
            </a:pPr>
            <a:r>
              <a:rPr lang="en-US" dirty="0" smtClean="0">
                <a:ea typeface="ＭＳ Ｐゴシック" charset="-128"/>
              </a:rPr>
              <a:t>You will be notified via e-mail when your poster is ready.</a:t>
            </a:r>
            <a:endParaRPr lang="en-US" dirty="0">
              <a:ea typeface="ＭＳ Ｐゴシック" charset="-128"/>
            </a:endParaRPr>
          </a:p>
          <a:p>
            <a:pPr lvl="1">
              <a:buClr>
                <a:schemeClr val="accent3"/>
              </a:buClr>
            </a:pPr>
            <a:r>
              <a:rPr lang="en-US" dirty="0" smtClean="0">
                <a:ea typeface="ＭＳ Ｐゴシック" charset="-128"/>
              </a:rPr>
              <a:t>The </a:t>
            </a:r>
            <a:r>
              <a:rPr lang="en-US" b="1" dirty="0">
                <a:ea typeface="ＭＳ Ｐゴシック" charset="-128"/>
              </a:rPr>
              <a:t>deadline</a:t>
            </a:r>
            <a:r>
              <a:rPr lang="en-US" dirty="0">
                <a:ea typeface="ＭＳ Ｐゴシック" charset="-128"/>
              </a:rPr>
              <a:t> for poster printing through the UGR office for the Showcase of Undergraduate Scholars is </a:t>
            </a:r>
            <a:r>
              <a:rPr lang="en-US" b="1" dirty="0">
                <a:ea typeface="ＭＳ Ｐゴシック" charset="-128"/>
              </a:rPr>
              <a:t>April 15</a:t>
            </a:r>
            <a:r>
              <a:rPr lang="en-US" dirty="0" smtClean="0">
                <a:ea typeface="ＭＳ Ｐゴシック" charset="-128"/>
              </a:rPr>
              <a:t>.</a:t>
            </a:r>
          </a:p>
          <a:p>
            <a:pPr lvl="1">
              <a:buClr>
                <a:schemeClr val="accent3"/>
              </a:buClr>
            </a:pPr>
            <a:r>
              <a:rPr lang="en-US" dirty="0" smtClean="0">
                <a:ea typeface="ＭＳ Ｐゴシック" charset="-128"/>
              </a:rPr>
              <a:t>To print your poster follow this link: </a:t>
            </a:r>
            <a:r>
              <a:rPr lang="en-US" dirty="0" smtClean="0">
                <a:solidFill>
                  <a:srgbClr val="0000FF"/>
                </a:solidFill>
                <a:ea typeface="ＭＳ Ｐゴシック" charset="-128"/>
                <a:hlinkClick r:id="rId3"/>
              </a:rPr>
              <a:t>http</a:t>
            </a:r>
            <a:r>
              <a:rPr lang="en-US" dirty="0">
                <a:solidFill>
                  <a:srgbClr val="0000FF"/>
                </a:solidFill>
                <a:ea typeface="ＭＳ Ｐゴシック" charset="-128"/>
                <a:hlinkClick r:id="rId3"/>
              </a:rPr>
              <a:t>://</a:t>
            </a:r>
            <a:r>
              <a:rPr lang="en-US" dirty="0" smtClean="0">
                <a:solidFill>
                  <a:srgbClr val="0000FF"/>
                </a:solidFill>
                <a:ea typeface="ＭＳ Ｐゴシック" charset="-128"/>
                <a:hlinkClick r:id="rId3"/>
              </a:rPr>
              <a:t>www.uky.edu/academy/showcase</a:t>
            </a:r>
            <a:endParaRPr lang="en-US" dirty="0">
              <a:solidFill>
                <a:srgbClr val="0000FF"/>
              </a:solidFill>
              <a:ea typeface="ＭＳ Ｐゴシック" charset="-128"/>
            </a:endParaRPr>
          </a:p>
          <a:p>
            <a:pPr marL="393192" lvl="1" indent="0" eaLnBrk="1" hangingPunct="1">
              <a:buNone/>
            </a:pPr>
            <a:endParaRPr lang="en-US" dirty="0" smtClean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Why Make a Poster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  <a:ea typeface="ＭＳ Ｐゴシック" charset="-128"/>
              </a:rPr>
              <a:t>Presentation?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Stimulate interest and discussion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Receive feedback on research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Generate contacts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References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dirty="0" smtClean="0">
                <a:ea typeface="ＭＳ Ｐゴシック" charset="-128"/>
                <a:cs typeface="Times New Roman" charset="0"/>
              </a:rPr>
              <a:t>www.kumc.edu/SAH/OTEd/jradel/Poster_Presentations/110.html</a:t>
            </a:r>
          </a:p>
          <a:p>
            <a:pPr eaLnBrk="1" hangingPunct="1"/>
            <a:endParaRPr lang="en-US" sz="2000" dirty="0" smtClean="0">
              <a:ea typeface="ＭＳ Ｐゴシック" charset="-128"/>
              <a:cs typeface="Times New Roman" charset="0"/>
            </a:endParaRPr>
          </a:p>
          <a:p>
            <a:pPr eaLnBrk="1" hangingPunct="1"/>
            <a:r>
              <a:rPr lang="en-US" sz="2000" dirty="0" smtClean="0">
                <a:ea typeface="ＭＳ Ｐゴシック" charset="-128"/>
                <a:cs typeface="Times New Roman" charset="0"/>
              </a:rPr>
              <a:t>www.mitacs.ca/AC2005/index.php?section=tips</a:t>
            </a:r>
          </a:p>
          <a:p>
            <a:pPr eaLnBrk="1" hangingPunct="1"/>
            <a:endParaRPr lang="en-US" sz="2000" dirty="0" smtClean="0">
              <a:ea typeface="ＭＳ Ｐゴシック" charset="-128"/>
              <a:cs typeface="Times New Roman" charset="0"/>
            </a:endParaRPr>
          </a:p>
          <a:p>
            <a:pPr eaLnBrk="1" hangingPunct="1"/>
            <a:r>
              <a:rPr lang="en-US" sz="2000" dirty="0" smtClean="0">
                <a:ea typeface="ＭＳ Ｐゴシック" charset="-128"/>
                <a:cs typeface="Times New Roman" charset="0"/>
              </a:rPr>
              <a:t>www.siam.org/siamnews/general/poster.htm</a:t>
            </a:r>
          </a:p>
          <a:p>
            <a:pPr eaLnBrk="1" hangingPunct="1"/>
            <a:endParaRPr lang="en-US" sz="2000" dirty="0" smtClean="0">
              <a:ea typeface="ＭＳ Ｐゴシック" charset="-128"/>
              <a:cs typeface="Times New Roman" charset="0"/>
            </a:endParaRPr>
          </a:p>
          <a:p>
            <a:pPr eaLnBrk="1" hangingPunct="1"/>
            <a:r>
              <a:rPr lang="en-US" sz="2000" dirty="0" smtClean="0">
                <a:ea typeface="ＭＳ Ｐゴシック" charset="-128"/>
                <a:cs typeface="Times New Roman" charset="0"/>
              </a:rPr>
              <a:t>www.acm.org/crossroads/xrds3-2/posters.html</a:t>
            </a:r>
          </a:p>
          <a:p>
            <a:pPr eaLnBrk="1" hangingPunct="1"/>
            <a:endParaRPr lang="en-US" sz="2000" dirty="0" smtClean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856488"/>
          </a:xfrm>
        </p:spPr>
        <p:txBody>
          <a:bodyPr/>
          <a:lstStyle/>
          <a:p>
            <a:pPr eaLnBrk="1" hangingPunct="1"/>
            <a:r>
              <a:rPr lang="en-US" sz="4000" dirty="0" smtClean="0">
                <a:ea typeface="ＭＳ Ｐゴシック" charset="-128"/>
              </a:rPr>
              <a:t>Questions a Poster Answers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ea typeface="ＭＳ Ｐゴシック" charset="-128"/>
              </a:rPr>
              <a:t>What’s the scholarly or research question?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ea typeface="ＭＳ Ｐゴシック" charset="-128"/>
              </a:rPr>
              <a:t>Why is this question important?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ea typeface="ＭＳ Ｐゴシック" charset="-128"/>
              </a:rPr>
              <a:t>What  specific methods were used?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ea typeface="ＭＳ Ｐゴシック" charset="-128"/>
              </a:rPr>
              <a:t>Why are these unique/important?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>
                <a:ea typeface="ＭＳ Ｐゴシック" charset="-128"/>
              </a:rPr>
              <a:t>How does this relate to other scholarly work or research in the field?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800" dirty="0" smtClean="0">
                <a:ea typeface="ＭＳ Ｐゴシック" charset="-128"/>
              </a:rPr>
              <a:t>What comes next?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Poster Planning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924800" cy="44958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Choose poster style and size</a:t>
            </a:r>
          </a:p>
          <a:p>
            <a:pPr lvl="1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dirty="0" smtClean="0">
                <a:ea typeface="ＭＳ Ｐゴシック" charset="-128"/>
              </a:rPr>
              <a:t>PowerPoint: (preferred)</a:t>
            </a:r>
          </a:p>
          <a:p>
            <a:pPr lvl="2">
              <a:buClr>
                <a:schemeClr val="accent3"/>
              </a:buClr>
            </a:pPr>
            <a:r>
              <a:rPr lang="en-US" dirty="0" smtClean="0">
                <a:ea typeface="ＭＳ Ｐゴシック" charset="-128"/>
              </a:rPr>
              <a:t>The height must be set at 36” or 44” if printed at the Office of Undergraduate Research. </a:t>
            </a:r>
          </a:p>
          <a:p>
            <a:pPr lvl="2">
              <a:buClr>
                <a:schemeClr val="accent3"/>
              </a:buClr>
            </a:pPr>
            <a:r>
              <a:rPr lang="en-US" dirty="0" smtClean="0">
                <a:ea typeface="ＭＳ Ｐゴシック" charset="-128"/>
              </a:rPr>
              <a:t>There is no restriction on the width, but it usually does not exceed 44”.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>
                <a:ea typeface="ＭＳ Ｐゴシック" charset="-128"/>
              </a:rPr>
              <a:t>All other software programs:</a:t>
            </a:r>
          </a:p>
          <a:p>
            <a:pPr lvl="2">
              <a:buClr>
                <a:schemeClr val="accent3"/>
              </a:buClr>
            </a:pPr>
            <a:r>
              <a:rPr lang="en-US" dirty="0" smtClean="0">
                <a:ea typeface="ＭＳ Ｐゴシック" charset="-128"/>
              </a:rPr>
              <a:t>The width must be set at 36” or 44” if printed at the Office of Undergraduate Research.</a:t>
            </a:r>
          </a:p>
          <a:p>
            <a:pPr lvl="2">
              <a:buClr>
                <a:schemeClr val="accent3"/>
              </a:buClr>
            </a:pPr>
            <a:r>
              <a:rPr lang="en-US" dirty="0" smtClean="0">
                <a:ea typeface="ＭＳ Ｐゴシック" charset="-128"/>
              </a:rPr>
              <a:t>There is no restriction on the height, but it usually does not exceed 44”.</a:t>
            </a:r>
          </a:p>
          <a:p>
            <a:pPr eaLnBrk="1" hangingPunct="1">
              <a:buNone/>
            </a:pPr>
            <a:endParaRPr lang="en-US" dirty="0" smtClean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Poster Planning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ea typeface="ＭＳ Ｐゴシック" charset="-128"/>
              </a:rPr>
              <a:t>Decide on one concept or question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ea typeface="ＭＳ Ｐゴシック" charset="-128"/>
              </a:rPr>
              <a:t>Make it easy to understand.</a:t>
            </a:r>
          </a:p>
          <a:p>
            <a:pPr eaLnBrk="1" hangingPunct="1">
              <a:lnSpc>
                <a:spcPct val="150000"/>
              </a:lnSpc>
            </a:pPr>
            <a:r>
              <a:rPr lang="en-US" dirty="0" smtClean="0">
                <a:ea typeface="ＭＳ Ｐゴシック" charset="-128"/>
              </a:rPr>
              <a:t>Your poster should stand alone.  In other words, someone outside your field should be able to read through your poster and understand the main points without further explanation. </a:t>
            </a:r>
          </a:p>
          <a:p>
            <a:pPr lvl="1" eaLnBrk="1" hangingPunct="1"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dirty="0" smtClean="0">
                <a:ea typeface="ＭＳ Ｐゴシック" charset="-128"/>
              </a:rPr>
              <a:t>Verbal explanations should supply details, not essentials.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Poster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Creating your poster using PowerPoint (</a:t>
            </a:r>
            <a:r>
              <a:rPr lang="en-US" sz="1500" dirty="0" smtClean="0"/>
              <a:t>preferred and most common</a:t>
            </a:r>
            <a:r>
              <a:rPr lang="en-US" dirty="0" smtClean="0"/>
              <a:t>)</a:t>
            </a:r>
          </a:p>
          <a:p>
            <a:pPr lvl="1">
              <a:lnSpc>
                <a:spcPct val="150000"/>
              </a:lnSpc>
              <a:buClr>
                <a:schemeClr val="accent3"/>
              </a:buClr>
              <a:buFont typeface="Wingdings" panose="05000000000000000000" pitchFamily="2" charset="2"/>
              <a:buChar char="v"/>
            </a:pPr>
            <a:r>
              <a:rPr lang="en-US" dirty="0" smtClean="0"/>
              <a:t>To change dimensions:</a:t>
            </a:r>
          </a:p>
          <a:p>
            <a:pPr lvl="2">
              <a:lnSpc>
                <a:spcPct val="150000"/>
              </a:lnSpc>
              <a:buClr>
                <a:schemeClr val="accent3"/>
              </a:buClr>
            </a:pPr>
            <a:r>
              <a:rPr lang="en-US" dirty="0" smtClean="0"/>
              <a:t>Click on the Design tab</a:t>
            </a:r>
          </a:p>
          <a:p>
            <a:pPr lvl="2">
              <a:lnSpc>
                <a:spcPct val="150000"/>
              </a:lnSpc>
              <a:buClr>
                <a:schemeClr val="accent3"/>
              </a:buClr>
            </a:pPr>
            <a:r>
              <a:rPr lang="en-US" dirty="0" smtClean="0"/>
              <a:t>Click the Page Setup icon (first one on the left)</a:t>
            </a:r>
          </a:p>
          <a:p>
            <a:pPr lvl="2">
              <a:lnSpc>
                <a:spcPct val="150000"/>
              </a:lnSpc>
              <a:buClr>
                <a:schemeClr val="accent3"/>
              </a:buClr>
            </a:pPr>
            <a:r>
              <a:rPr lang="en-US" dirty="0" smtClean="0"/>
              <a:t>Adjust  dimensions: height - 36” and width – </a:t>
            </a:r>
            <a:r>
              <a:rPr lang="en-US" sz="1600" dirty="0" smtClean="0"/>
              <a:t>(should not exceed)</a:t>
            </a:r>
            <a:r>
              <a:rPr lang="en-US" dirty="0" smtClean="0"/>
              <a:t> 44”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sz="2600" dirty="0" smtClean="0"/>
              <a:t>PowerPoint has fewer default format settings so it is easier customize text and picture arrangement.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sz="2800" dirty="0">
                <a:ea typeface="ＭＳ Ｐゴシック" charset="-128"/>
              </a:rPr>
              <a:t>Do NOT wait until the last minute.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</a:pPr>
            <a:endParaRPr lang="en-US" sz="26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charset="-128"/>
              </a:rPr>
              <a:t>Poster Layout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7772400" cy="649287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Sketch your layout before you start</a:t>
            </a: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762000" y="3048000"/>
            <a:ext cx="7315200" cy="3276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24581" name="Line 6"/>
          <p:cNvSpPr>
            <a:spLocks noChangeShapeType="1"/>
          </p:cNvSpPr>
          <p:nvPr/>
        </p:nvSpPr>
        <p:spPr bwMode="auto">
          <a:xfrm>
            <a:off x="762000" y="3429000"/>
            <a:ext cx="7315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2" name="Line 7"/>
          <p:cNvSpPr>
            <a:spLocks noChangeShapeType="1"/>
          </p:cNvSpPr>
          <p:nvPr/>
        </p:nvSpPr>
        <p:spPr bwMode="auto">
          <a:xfrm>
            <a:off x="2590800" y="34290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3" name="Line 8"/>
          <p:cNvSpPr>
            <a:spLocks noChangeShapeType="1"/>
          </p:cNvSpPr>
          <p:nvPr/>
        </p:nvSpPr>
        <p:spPr bwMode="auto">
          <a:xfrm>
            <a:off x="4572000" y="34290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>
            <a:off x="6477000" y="34290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5" name="Text Box 10"/>
          <p:cNvSpPr txBox="1">
            <a:spLocks noChangeArrowheads="1"/>
          </p:cNvSpPr>
          <p:nvPr/>
        </p:nvSpPr>
        <p:spPr bwMode="auto">
          <a:xfrm>
            <a:off x="3581400" y="30480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Title</a:t>
            </a:r>
          </a:p>
        </p:txBody>
      </p:sp>
      <p:sp>
        <p:nvSpPr>
          <p:cNvPr id="24586" name="Text Box 11"/>
          <p:cNvSpPr txBox="1">
            <a:spLocks noChangeArrowheads="1"/>
          </p:cNvSpPr>
          <p:nvPr/>
        </p:nvSpPr>
        <p:spPr bwMode="auto">
          <a:xfrm>
            <a:off x="1219200" y="35052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Intro</a:t>
            </a:r>
          </a:p>
        </p:txBody>
      </p:sp>
      <p:sp>
        <p:nvSpPr>
          <p:cNvPr id="24587" name="Text Box 12"/>
          <p:cNvSpPr txBox="1">
            <a:spLocks noChangeArrowheads="1"/>
          </p:cNvSpPr>
          <p:nvPr/>
        </p:nvSpPr>
        <p:spPr bwMode="auto">
          <a:xfrm>
            <a:off x="6477000" y="50292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Conclusion</a:t>
            </a:r>
          </a:p>
        </p:txBody>
      </p:sp>
      <p:sp>
        <p:nvSpPr>
          <p:cNvPr id="24588" name="Line 14"/>
          <p:cNvSpPr>
            <a:spLocks noChangeShapeType="1"/>
          </p:cNvSpPr>
          <p:nvPr/>
        </p:nvSpPr>
        <p:spPr bwMode="auto">
          <a:xfrm>
            <a:off x="1676400" y="40386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89" name="Line 19"/>
          <p:cNvSpPr>
            <a:spLocks noChangeShapeType="1"/>
          </p:cNvSpPr>
          <p:nvPr/>
        </p:nvSpPr>
        <p:spPr bwMode="auto">
          <a:xfrm flipV="1">
            <a:off x="5562600" y="3886200"/>
            <a:ext cx="1524000" cy="1828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90" name="Line 20"/>
          <p:cNvSpPr>
            <a:spLocks noChangeShapeType="1"/>
          </p:cNvSpPr>
          <p:nvPr/>
        </p:nvSpPr>
        <p:spPr bwMode="auto">
          <a:xfrm>
            <a:off x="7162800" y="38862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91" name="Line 21"/>
          <p:cNvSpPr>
            <a:spLocks noChangeShapeType="1"/>
          </p:cNvSpPr>
          <p:nvPr/>
        </p:nvSpPr>
        <p:spPr bwMode="auto">
          <a:xfrm>
            <a:off x="3581400" y="40386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92" name="Line 22"/>
          <p:cNvSpPr>
            <a:spLocks noChangeShapeType="1"/>
          </p:cNvSpPr>
          <p:nvPr/>
        </p:nvSpPr>
        <p:spPr bwMode="auto">
          <a:xfrm>
            <a:off x="5486400" y="3962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93" name="Line 23"/>
          <p:cNvSpPr>
            <a:spLocks noChangeShapeType="1"/>
          </p:cNvSpPr>
          <p:nvPr/>
        </p:nvSpPr>
        <p:spPr bwMode="auto">
          <a:xfrm flipV="1">
            <a:off x="1905000" y="4038600"/>
            <a:ext cx="1524000" cy="1828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4594" name="Line 24"/>
          <p:cNvSpPr>
            <a:spLocks noChangeShapeType="1"/>
          </p:cNvSpPr>
          <p:nvPr/>
        </p:nvSpPr>
        <p:spPr bwMode="auto">
          <a:xfrm flipV="1">
            <a:off x="3810000" y="3962400"/>
            <a:ext cx="1524000" cy="1828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Poster Content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Title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Authors </a:t>
            </a:r>
            <a:r>
              <a:rPr lang="en-US" sz="2000" dirty="0" smtClean="0">
                <a:ea typeface="ＭＳ Ｐゴシック" charset="-128"/>
              </a:rPr>
              <a:t>(including other authors and mentors if your project is not all your own work)</a:t>
            </a:r>
          </a:p>
          <a:p>
            <a:pPr eaLnBrk="1" hangingPunct="1"/>
            <a:endParaRPr lang="en-US" sz="2000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Affiliations (required - UK Logo)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Introduction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Poster Content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ea typeface="ＭＳ Ｐゴシック" charset="-128"/>
              </a:rPr>
              <a:t>Methods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Data and Results (may be incomplete – that’s OK)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Conclusions and Future Work (Especially if your data and results are incomplete, expand on Future Work.)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  <a:p>
            <a:pPr eaLnBrk="1" hangingPunct="1"/>
            <a:r>
              <a:rPr lang="en-US" dirty="0" smtClean="0">
                <a:ea typeface="ＭＳ Ｐゴシック" charset="-128"/>
              </a:rPr>
              <a:t>References and Acknowledgements</a:t>
            </a:r>
          </a:p>
          <a:p>
            <a:pPr eaLnBrk="1" hangingPunct="1"/>
            <a:endParaRPr lang="en-US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9871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89CA2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1980</TotalTime>
  <Words>755</Words>
  <Application>Microsoft Office PowerPoint</Application>
  <PresentationFormat>On-screen Show (4:3)</PresentationFormat>
  <Paragraphs>141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ＭＳ Ｐゴシック</vt:lpstr>
      <vt:lpstr>Calibri</vt:lpstr>
      <vt:lpstr>Constantia</vt:lpstr>
      <vt:lpstr>Tahoma</vt:lpstr>
      <vt:lpstr>Times New Roman</vt:lpstr>
      <vt:lpstr>Wingdings</vt:lpstr>
      <vt:lpstr>Wingdings 2</vt:lpstr>
      <vt:lpstr>Flow</vt:lpstr>
      <vt:lpstr>PowerPoint Presentation</vt:lpstr>
      <vt:lpstr>Why Make a Poster Presentation?</vt:lpstr>
      <vt:lpstr>Questions a Poster Answers</vt:lpstr>
      <vt:lpstr>Poster Planning</vt:lpstr>
      <vt:lpstr>Poster Planning</vt:lpstr>
      <vt:lpstr>Poster Planning</vt:lpstr>
      <vt:lpstr>Poster Layout</vt:lpstr>
      <vt:lpstr>Poster Content</vt:lpstr>
      <vt:lpstr>Poster Content</vt:lpstr>
      <vt:lpstr>Poster Text</vt:lpstr>
      <vt:lpstr>Poster Text</vt:lpstr>
      <vt:lpstr>Suggested Font Sizes</vt:lpstr>
      <vt:lpstr>Color</vt:lpstr>
      <vt:lpstr>Graphics</vt:lpstr>
      <vt:lpstr>Poster Editing</vt:lpstr>
      <vt:lpstr>Poster Presentation</vt:lpstr>
      <vt:lpstr>Speaking Points</vt:lpstr>
      <vt:lpstr>Answering Questions</vt:lpstr>
      <vt:lpstr>Printing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Poster Presentations</dc:title>
  <dc:creator>Jane Tougas</dc:creator>
  <cp:lastModifiedBy>Ashlyn Ellesse Smith</cp:lastModifiedBy>
  <cp:revision>119</cp:revision>
  <cp:lastPrinted>1601-01-01T00:00:00Z</cp:lastPrinted>
  <dcterms:created xsi:type="dcterms:W3CDTF">2005-09-15T17:54:45Z</dcterms:created>
  <dcterms:modified xsi:type="dcterms:W3CDTF">2016-06-22T18:40:28Z</dcterms:modified>
</cp:coreProperties>
</file>