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4" r:id="rId3"/>
    <p:sldId id="258" r:id="rId4"/>
    <p:sldId id="257" r:id="rId5"/>
    <p:sldId id="276" r:id="rId6"/>
    <p:sldId id="264" r:id="rId7"/>
    <p:sldId id="260" r:id="rId8"/>
    <p:sldId id="259" r:id="rId9"/>
    <p:sldId id="262" r:id="rId10"/>
    <p:sldId id="265" r:id="rId11"/>
    <p:sldId id="282" r:id="rId12"/>
    <p:sldId id="274" r:id="rId13"/>
    <p:sldId id="281" r:id="rId14"/>
    <p:sldId id="268" r:id="rId15"/>
    <p:sldId id="283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ey Whorton" initials="CW" lastIdx="1" clrIdx="0">
    <p:extLst>
      <p:ext uri="{19B8F6BF-5375-455C-9EA6-DF929625EA0E}">
        <p15:presenceInfo xmlns:p15="http://schemas.microsoft.com/office/powerpoint/2012/main" userId="S-1-5-21-2052111302-1390067357-839522115-1889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50A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421B2-2354-4B21-A073-61E81B0B4FB4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0CC63-05F2-4933-84FF-55711DC9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278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C35F8-61C3-4F20-933C-DFB7E785A98E}" type="datetimeFigureOut">
              <a:rPr lang="en-US" smtClean="0"/>
              <a:t>10/5/2015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93C7D-9413-4474-99BD-21FA4D5E63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167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93C7D-9413-4474-99BD-21FA4D5E634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612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Sensitivity</a:t>
            </a:r>
            <a:r>
              <a:rPr lang="en-US" baseline="0" dirty="0" smtClean="0"/>
              <a:t> = predicted_yes/true_yes.  I.e.  Sensitivity is more important for predicting ‘yes’ outcomes than the other scores.  After sensitivity, </a:t>
            </a:r>
            <a:r>
              <a:rPr lang="en-US" baseline="0" dirty="0" err="1" smtClean="0"/>
              <a:t>mis</a:t>
            </a:r>
            <a:r>
              <a:rPr lang="en-US" baseline="0" dirty="0" smtClean="0"/>
              <a:t>-class places observations into correct groups.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93C7D-9413-4474-99BD-21FA4D5E6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64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93C7D-9413-4474-99BD-21FA4D5E634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7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that the overall percentage was 11% saying yes.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93C7D-9413-4474-99BD-21FA4D5E634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49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53C21-0CD0-41B2-97B2-2295CCB75DB8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5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7358-F201-4595-A6A1-466CC61AAC67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4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032B-C9EF-421F-9752-199053787B79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52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76D7-FB35-4B64-AC7E-85C8FD66B855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2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FD61-D354-4F19-B7EF-C543EB9373E6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2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5B17-E9B2-466E-AFC3-6B28CEF17760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1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D904-FE8E-4B21-8C0C-444F073DD5C4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67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1BD3-F288-4373-A109-5C6DD65DE13D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52579-7C10-43C3-BD88-1526B0EB55AE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33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D703-1D0D-48F2-9EED-7E861371D080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AEA8-2899-41BE-98B3-232F55A4DAA1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0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550A"/>
            </a:gs>
            <a:gs pos="0">
              <a:srgbClr val="FF550A"/>
            </a:gs>
            <a:gs pos="0">
              <a:srgbClr val="FF550A"/>
            </a:gs>
            <a:gs pos="12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8A874-2DBA-4848-8E42-5B04DDE5CB45}" type="datetime1">
              <a:rPr lang="en-US" smtClean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45593-B72E-4950-A809-6E53B742B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2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2489" y="148771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Heiti Std R" panose="020B0400000000000000" pitchFamily="34" charset="-128"/>
                <a:ea typeface="Adobe Heiti Std R" panose="020B0400000000000000" pitchFamily="34" charset="-128"/>
              </a:rPr>
              <a:t>Model Comparisons for Predicting New Subscribers and Market Segmentation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4240659"/>
            <a:ext cx="89809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Endale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Altaye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&amp; Casey Whorton</a:t>
            </a:r>
          </a:p>
          <a:p>
            <a:pPr algn="ctr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Department of Applied Statistics and Operations Research</a:t>
            </a:r>
          </a:p>
          <a:p>
            <a:pPr algn="ctr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Bowling Green State University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67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97305" y="1427747"/>
            <a:ext cx="3400927" cy="2294021"/>
          </a:xfrm>
          <a:prstGeom prst="roundRect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4,000 client records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058653" y="2310062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828547" y="2310062"/>
            <a:ext cx="721895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775032" y="1556084"/>
            <a:ext cx="2887579" cy="2165684"/>
          </a:xfrm>
          <a:prstGeom prst="roundRect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Chose 400 with best chances of subscribing</a:t>
            </a:r>
          </a:p>
        </p:txBody>
      </p:sp>
      <p:sp>
        <p:nvSpPr>
          <p:cNvPr id="7" name="Oval 6"/>
          <p:cNvSpPr/>
          <p:nvPr/>
        </p:nvSpPr>
        <p:spPr>
          <a:xfrm>
            <a:off x="4828674" y="1556084"/>
            <a:ext cx="2807368" cy="2165684"/>
          </a:xfrm>
          <a:prstGeom prst="ellipse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Random Forest Model</a:t>
            </a:r>
            <a:endParaRPr lang="en-US" sz="360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929" y="4106778"/>
            <a:ext cx="1709026" cy="154079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423642"/>
              </p:ext>
            </p:extLst>
          </p:nvPr>
        </p:nvGraphicFramePr>
        <p:xfrm>
          <a:off x="751115" y="4184531"/>
          <a:ext cx="3018781" cy="1563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70"/>
                <a:gridCol w="606987"/>
                <a:gridCol w="502485"/>
                <a:gridCol w="281860"/>
                <a:gridCol w="830179"/>
              </a:tblGrid>
              <a:tr h="52104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Job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Subscribe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3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John S.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admin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3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Mary J.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CEO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3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62504"/>
              </p:ext>
            </p:extLst>
          </p:nvPr>
        </p:nvGraphicFramePr>
        <p:xfrm>
          <a:off x="8686800" y="4106776"/>
          <a:ext cx="2936374" cy="1629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848"/>
                <a:gridCol w="585216"/>
                <a:gridCol w="524256"/>
                <a:gridCol w="307875"/>
                <a:gridCol w="830179"/>
              </a:tblGrid>
              <a:tr h="54333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Job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Subscribe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John S.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admin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52%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Mary J.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CEO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10%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02105" y="316389"/>
            <a:ext cx="10860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Implementation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058654" y="4612480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828546" y="4612480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23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28" y="1348276"/>
            <a:ext cx="4254491" cy="38356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46074" y="1458363"/>
            <a:ext cx="3427012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All </a:t>
            </a:r>
            <a:r>
              <a:rPr lang="en-US" sz="5400" dirty="0"/>
              <a:t>c</a:t>
            </a:r>
            <a:r>
              <a:rPr lang="en-US" sz="5400" dirty="0" smtClean="0"/>
              <a:t>lients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5765360" y="3559079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1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536844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2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9870882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n</a:t>
            </a:r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506819" y="2849841"/>
            <a:ext cx="856089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2"/>
            <a:endCxn id="9" idx="0"/>
          </p:cNvCxnSpPr>
          <p:nvPr/>
        </p:nvCxnSpPr>
        <p:spPr>
          <a:xfrm flipH="1">
            <a:off x="8278303" y="2849841"/>
            <a:ext cx="281277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0" idx="0"/>
          </p:cNvCxnSpPr>
          <p:nvPr/>
        </p:nvCxnSpPr>
        <p:spPr>
          <a:xfrm>
            <a:off x="9708543" y="2849841"/>
            <a:ext cx="903798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17671" y="5463829"/>
            <a:ext cx="49854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Create</a:t>
            </a:r>
            <a:r>
              <a:rPr lang="en-US" sz="4400" dirty="0" smtClean="0"/>
              <a:t>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odel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5964805" y="5463830"/>
            <a:ext cx="5627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Market segmentation</a:t>
            </a:r>
            <a:endParaRPr lang="en-US" sz="4400" dirty="0"/>
          </a:p>
        </p:txBody>
      </p:sp>
      <p:sp>
        <p:nvSpPr>
          <p:cNvPr id="11" name="Oval 10"/>
          <p:cNvSpPr/>
          <p:nvPr/>
        </p:nvSpPr>
        <p:spPr>
          <a:xfrm>
            <a:off x="9187543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398584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609625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476" y="4191000"/>
            <a:ext cx="1416247" cy="12728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3" name="TextBox 22"/>
          <p:cNvSpPr txBox="1"/>
          <p:nvPr/>
        </p:nvSpPr>
        <p:spPr>
          <a:xfrm>
            <a:off x="1317671" y="393874"/>
            <a:ext cx="8955415" cy="70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  <a:cs typeface="+mj-cs"/>
              </a:rPr>
              <a:t>Objectives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5453652" y="1770337"/>
            <a:ext cx="1022305" cy="767529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How D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o 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e 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Separate Clients Into </a:t>
            </a: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Groups?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551" y="2183025"/>
            <a:ext cx="3626898" cy="30687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95" y="2523223"/>
            <a:ext cx="3063641" cy="2388367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801288" y="3452711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38124" y="2634564"/>
            <a:ext cx="2807368" cy="2165684"/>
          </a:xfrm>
          <a:prstGeom prst="ellipse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K-means Clustering</a:t>
            </a:r>
          </a:p>
          <a:p>
            <a:pPr algn="ctr"/>
            <a:r>
              <a:rPr 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ethod</a:t>
            </a:r>
            <a:endParaRPr lang="en-US" sz="32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2786" y="4959401"/>
            <a:ext cx="1816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clients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4023" y="4879444"/>
            <a:ext cx="32355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Algorithm for sorting clients into groups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506624"/>
            <a:ext cx="1774166" cy="1352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3041005"/>
            <a:ext cx="1774166" cy="13528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4613028"/>
            <a:ext cx="1774166" cy="1352802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>
            <a:off x="7572856" y="3452711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765766" y="1723283"/>
            <a:ext cx="857864" cy="919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Group 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10780826" y="3257664"/>
            <a:ext cx="857864" cy="919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Group 2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10780826" y="4825129"/>
            <a:ext cx="857864" cy="919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Group </a:t>
            </a:r>
            <a:r>
              <a:rPr lang="en-US" sz="2000" dirty="0"/>
              <a:t>n</a:t>
            </a:r>
          </a:p>
        </p:txBody>
      </p:sp>
      <p:sp>
        <p:nvSpPr>
          <p:cNvPr id="18" name="Oval 17"/>
          <p:cNvSpPr/>
          <p:nvPr/>
        </p:nvSpPr>
        <p:spPr>
          <a:xfrm>
            <a:off x="11151185" y="426653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1151185" y="4441162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1151185" y="4594898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6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18207" y="1727025"/>
            <a:ext cx="4530970" cy="30577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838642" y="1859502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676841" y="1859502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15040" y="1864751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53239" y="1875637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47227" y="1875637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38642" y="2521769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76841" y="2581447"/>
            <a:ext cx="669805" cy="5810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18440" y="2581447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838642" y="3204297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838642" y="3895497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76841" y="3255888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15040" y="3255888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247227" y="2604119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53239" y="2588837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353239" y="3278993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247227" y="3296639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676841" y="3939186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515040" y="3939186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353239" y="3969149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247227" y="3989159"/>
            <a:ext cx="669805" cy="58108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837354" y="4946607"/>
            <a:ext cx="45172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groups total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groups have good subscription rates</a:t>
            </a:r>
          </a:p>
          <a:p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Market Segmentation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756" y="1630274"/>
            <a:ext cx="531156" cy="503270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727" y="5889121"/>
            <a:ext cx="831919" cy="788243"/>
          </a:xfrm>
          <a:prstGeom prst="rect">
            <a:avLst/>
          </a:prstGeom>
        </p:spPr>
      </p:pic>
      <p:cxnSp>
        <p:nvCxnSpPr>
          <p:cNvPr id="57" name="Straight Connector 56"/>
          <p:cNvCxnSpPr/>
          <p:nvPr/>
        </p:nvCxnSpPr>
        <p:spPr>
          <a:xfrm flipV="1">
            <a:off x="6855921" y="3339995"/>
            <a:ext cx="4497878" cy="10287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7" name="Picture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446" y="3462813"/>
            <a:ext cx="1364716" cy="1040596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292" y="1650966"/>
            <a:ext cx="531156" cy="50327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865" y="2299067"/>
            <a:ext cx="531156" cy="50327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327" y="2293213"/>
            <a:ext cx="531156" cy="50327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701" y="1650966"/>
            <a:ext cx="531156" cy="50327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276" y="1676228"/>
            <a:ext cx="531156" cy="50327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222" y="1680358"/>
            <a:ext cx="531156" cy="503270"/>
          </a:xfrm>
          <a:prstGeom prst="rect">
            <a:avLst/>
          </a:prstGeom>
        </p:spPr>
      </p:pic>
      <p:sp>
        <p:nvSpPr>
          <p:cNvPr id="74" name="Rectangle 73"/>
          <p:cNvSpPr/>
          <p:nvPr/>
        </p:nvSpPr>
        <p:spPr>
          <a:xfrm>
            <a:off x="3208895" y="1092185"/>
            <a:ext cx="1816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Groups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34200" y="1082596"/>
            <a:ext cx="25963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Proportion within group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392" y="2456722"/>
            <a:ext cx="596576" cy="709183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261" y="2451588"/>
            <a:ext cx="596576" cy="709183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523" y="2456722"/>
            <a:ext cx="596576" cy="709183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9074162" y="2504095"/>
            <a:ext cx="22796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Subscribers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592823" y="3674916"/>
            <a:ext cx="12423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366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69042" y="555216"/>
            <a:ext cx="4058652" cy="3089859"/>
          </a:xfrm>
          <a:prstGeom prst="roundRect">
            <a:avLst/>
          </a:prstGeom>
          <a:solidFill>
            <a:srgbClr val="00206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Group </a:t>
            </a:r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</a:t>
            </a:r>
            <a:endParaRPr lang="en-US" sz="4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Mostly single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igh school or university </a:t>
            </a:r>
            <a:r>
              <a:rPr 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</a:t>
            </a: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96000" y="555216"/>
            <a:ext cx="4058652" cy="3089859"/>
          </a:xfrm>
          <a:prstGeom prst="roundRect">
            <a:avLst/>
          </a:prstGeom>
          <a:solidFill>
            <a:srgbClr val="00206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Group </a:t>
            </a:r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</a:t>
            </a:r>
            <a:endParaRPr lang="en-US" sz="4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Retired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Mostly married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Variety of ed. levels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Most have no home loan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837" y="437575"/>
            <a:ext cx="2285714" cy="22857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481" y="437575"/>
            <a:ext cx="1606587" cy="25169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9038663" y="6296281"/>
            <a:ext cx="2743200" cy="365125"/>
          </a:xfrm>
        </p:spPr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07770" y="3692064"/>
            <a:ext cx="2981195" cy="133745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30.5 % of clients said “yes”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42" y="4394424"/>
            <a:ext cx="1276163" cy="127018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634728" y="3701530"/>
            <a:ext cx="2981195" cy="133745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25.5 % of clients said “yes”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611" y="4394424"/>
            <a:ext cx="1276163" cy="1270182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944369" y="5201461"/>
            <a:ext cx="2981195" cy="133745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Overall: 11% of clients said “yes”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800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28" y="1348276"/>
            <a:ext cx="4254491" cy="38356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46074" y="1458363"/>
            <a:ext cx="3427012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All </a:t>
            </a:r>
            <a:r>
              <a:rPr lang="en-US" sz="5400" dirty="0"/>
              <a:t>c</a:t>
            </a:r>
            <a:r>
              <a:rPr lang="en-US" sz="5400" dirty="0" smtClean="0"/>
              <a:t>lients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5765360" y="3559079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1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536844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2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9870882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n</a:t>
            </a:r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506819" y="2849841"/>
            <a:ext cx="856089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2"/>
            <a:endCxn id="9" idx="0"/>
          </p:cNvCxnSpPr>
          <p:nvPr/>
        </p:nvCxnSpPr>
        <p:spPr>
          <a:xfrm flipH="1">
            <a:off x="8278303" y="2849841"/>
            <a:ext cx="281277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0" idx="0"/>
          </p:cNvCxnSpPr>
          <p:nvPr/>
        </p:nvCxnSpPr>
        <p:spPr>
          <a:xfrm>
            <a:off x="9708543" y="2849841"/>
            <a:ext cx="903798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23362" y="5482470"/>
            <a:ext cx="49854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Create</a:t>
            </a:r>
            <a:r>
              <a:rPr lang="en-US" sz="4400" dirty="0" smtClean="0"/>
              <a:t>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odel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5827313" y="5496756"/>
            <a:ext cx="5464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Market segmentation</a:t>
            </a:r>
            <a:endParaRPr lang="en-US" sz="4400" dirty="0"/>
          </a:p>
        </p:txBody>
      </p:sp>
      <p:sp>
        <p:nvSpPr>
          <p:cNvPr id="11" name="Oval 10"/>
          <p:cNvSpPr/>
          <p:nvPr/>
        </p:nvSpPr>
        <p:spPr>
          <a:xfrm>
            <a:off x="9187543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398584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609625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49" y="4209640"/>
            <a:ext cx="1416247" cy="12728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814" y="4191000"/>
            <a:ext cx="1416247" cy="12728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1" name="TextBox 20"/>
          <p:cNvSpPr txBox="1"/>
          <p:nvPr/>
        </p:nvSpPr>
        <p:spPr>
          <a:xfrm>
            <a:off x="1369261" y="396893"/>
            <a:ext cx="8955415" cy="70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  <a:cs typeface="+mj-cs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59501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468" y="992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Conclusion and Recommendations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33441" y="1857407"/>
            <a:ext cx="3284978" cy="2252182"/>
          </a:xfrm>
          <a:prstGeom prst="roundRect">
            <a:avLst/>
          </a:prstGeom>
          <a:solidFill>
            <a:srgbClr val="00206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Group </a:t>
            </a:r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</a:t>
            </a:r>
            <a:endParaRPr lang="en-US" sz="32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Mostly single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High school or university </a:t>
            </a:r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</a:t>
            </a: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ducation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82" y="1690688"/>
            <a:ext cx="906791" cy="906791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8527515" y="1710082"/>
            <a:ext cx="3452648" cy="2399507"/>
          </a:xfrm>
          <a:prstGeom prst="roundRect">
            <a:avLst/>
          </a:prstGeom>
          <a:ln w="76200">
            <a:solidFill>
              <a:schemeClr val="bg1">
                <a:lumMod val="75000"/>
              </a:schemeClr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of clients in the </a:t>
            </a:r>
            <a:r>
              <a:rPr lang="en-US" sz="2200" i="1" u="sng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</a:t>
            </a:r>
            <a:r>
              <a:rPr lang="en-US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that have the best chance of subscribing</a:t>
            </a:r>
            <a:endParaRPr lang="en-US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05468" y="4394851"/>
            <a:ext cx="1003423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Prioritize groups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with high proportion of subscribers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Tailor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marketing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groups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Utilize the Random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orest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odel for large groups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Save resources</a:t>
            </a:r>
          </a:p>
          <a:p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3883073" y="2718803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7638286" y="2718803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77837" y="1900656"/>
            <a:ext cx="2807368" cy="2165684"/>
          </a:xfrm>
          <a:prstGeom prst="ellipse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Random Forest Model</a:t>
            </a:r>
            <a:endParaRPr lang="en-US" sz="360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940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117" y="1992158"/>
            <a:ext cx="9144000" cy="2387600"/>
          </a:xfrm>
        </p:spPr>
        <p:txBody>
          <a:bodyPr>
            <a:normAutofit/>
          </a:bodyPr>
          <a:lstStyle/>
          <a:p>
            <a:r>
              <a:rPr lang="en-US" sz="13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  <a:endParaRPr lang="en-US" sz="13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659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98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Background information</a:t>
            </a:r>
          </a:p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Objectives</a:t>
            </a:r>
          </a:p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Modeling</a:t>
            </a:r>
          </a:p>
          <a:p>
            <a:pPr lvl="1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Implementation</a:t>
            </a:r>
          </a:p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Market segmentation</a:t>
            </a:r>
          </a:p>
          <a:p>
            <a:pPr lvl="1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Sample</a:t>
            </a:r>
          </a:p>
          <a:p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Conclusion and recommendations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460" y="1690688"/>
            <a:ext cx="4645323" cy="397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9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96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Background Information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90" y="1300703"/>
            <a:ext cx="2800197" cy="28001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691" y="1526020"/>
            <a:ext cx="2650985" cy="2638559"/>
          </a:xfrm>
          <a:prstGeom prst="rect">
            <a:avLst/>
          </a:prstGeom>
          <a:effectLst>
            <a:glow rad="228600">
              <a:schemeClr val="tx1">
                <a:alpha val="40000"/>
              </a:schemeClr>
            </a:glow>
          </a:effectLst>
        </p:spPr>
      </p:pic>
      <p:sp>
        <p:nvSpPr>
          <p:cNvPr id="24" name="TextBox 23"/>
          <p:cNvSpPr txBox="1"/>
          <p:nvPr/>
        </p:nvSpPr>
        <p:spPr>
          <a:xfrm>
            <a:off x="2642716" y="4398551"/>
            <a:ext cx="73966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19 characteristics and subscription status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Demographics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Relationship to bank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Previous marketing information</a:t>
            </a:r>
          </a:p>
          <a:p>
            <a:endParaRPr lang="en-US" sz="3200" dirty="0"/>
          </a:p>
        </p:txBody>
      </p:sp>
      <p:sp>
        <p:nvSpPr>
          <p:cNvPr id="10" name="Right Arrow 9"/>
          <p:cNvSpPr/>
          <p:nvPr/>
        </p:nvSpPr>
        <p:spPr>
          <a:xfrm>
            <a:off x="3582671" y="2276044"/>
            <a:ext cx="928783" cy="849514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078" y="1526020"/>
            <a:ext cx="2596244" cy="258407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Rectangle 2"/>
          <p:cNvSpPr/>
          <p:nvPr/>
        </p:nvSpPr>
        <p:spPr>
          <a:xfrm>
            <a:off x="5377019" y="3387984"/>
            <a:ext cx="2318657" cy="7905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Over 37,000 client records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961665" y="3391118"/>
            <a:ext cx="2318657" cy="7905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4,000 client records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Plus 4"/>
          <p:cNvSpPr/>
          <p:nvPr/>
        </p:nvSpPr>
        <p:spPr>
          <a:xfrm>
            <a:off x="8070973" y="3495559"/>
            <a:ext cx="590548" cy="575380"/>
          </a:xfrm>
          <a:prstGeom prst="mathPlus">
            <a:avLst/>
          </a:prstGeom>
          <a:solidFill>
            <a:srgbClr val="FF550A"/>
          </a:solidFill>
          <a:ln w="127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6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001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Problem Statement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23" y="2238446"/>
            <a:ext cx="4265374" cy="33252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713" y="3400278"/>
            <a:ext cx="756943" cy="14230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47" y="2162117"/>
            <a:ext cx="756943" cy="14230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964" y="1626266"/>
            <a:ext cx="756943" cy="142305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678410" y="2238446"/>
            <a:ext cx="560558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dirty="0"/>
          </a:p>
          <a:p>
            <a:pPr algn="ctr"/>
            <a:r>
              <a:rPr lang="en-US" sz="3200" dirty="0"/>
              <a:t>Which clients </a:t>
            </a:r>
            <a:r>
              <a:rPr lang="en-US" sz="3200" dirty="0" smtClean="0"/>
              <a:t>have the best chance of saying “yes</a:t>
            </a:r>
            <a:r>
              <a:rPr lang="en-US" sz="3200" dirty="0"/>
              <a:t>” to a long term deposit?</a:t>
            </a:r>
          </a:p>
          <a:p>
            <a:pPr algn="ctr"/>
            <a:endParaRPr lang="en-US" sz="4400" dirty="0"/>
          </a:p>
        </p:txBody>
      </p:sp>
      <p:pic>
        <p:nvPicPr>
          <p:cNvPr id="18" name="Content Placeholder 1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124" y="2238446"/>
            <a:ext cx="756495" cy="1421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27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1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7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7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28" y="1348276"/>
            <a:ext cx="4254491" cy="38356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46074" y="1458363"/>
            <a:ext cx="3427012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All </a:t>
            </a:r>
            <a:r>
              <a:rPr lang="en-US" sz="5400" dirty="0"/>
              <a:t>c</a:t>
            </a:r>
            <a:r>
              <a:rPr lang="en-US" sz="5400" dirty="0" smtClean="0"/>
              <a:t>lients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5765360" y="3559079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1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536844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2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9870882" y="3546395"/>
            <a:ext cx="1482918" cy="1391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Group n</a:t>
            </a:r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506819" y="2849841"/>
            <a:ext cx="856089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2"/>
            <a:endCxn id="9" idx="0"/>
          </p:cNvCxnSpPr>
          <p:nvPr/>
        </p:nvCxnSpPr>
        <p:spPr>
          <a:xfrm flipH="1">
            <a:off x="8278303" y="2849841"/>
            <a:ext cx="281277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0" idx="0"/>
          </p:cNvCxnSpPr>
          <p:nvPr/>
        </p:nvCxnSpPr>
        <p:spPr>
          <a:xfrm>
            <a:off x="9708543" y="2849841"/>
            <a:ext cx="903798" cy="69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11001" y="5475476"/>
            <a:ext cx="49854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Create</a:t>
            </a:r>
            <a:r>
              <a:rPr lang="en-US" sz="4400" dirty="0" smtClean="0">
                <a:ea typeface="Adobe Gothic Std B" panose="020B0800000000000000" pitchFamily="34" charset="-128"/>
              </a:rPr>
              <a:t>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m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odel</a:t>
            </a:r>
            <a:endParaRPr lang="en-US" sz="4400" dirty="0">
              <a:ea typeface="Adobe Gothic Std B" panose="020B0800000000000000" pitchFamily="34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76693" y="5475476"/>
            <a:ext cx="59124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Market segmentation</a:t>
            </a:r>
            <a:endParaRPr lang="en-US" sz="4400" dirty="0">
              <a:ea typeface="Adobe Gothic Std B" panose="020B0800000000000000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8985" y="397694"/>
            <a:ext cx="8955415" cy="70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  <a:cs typeface="+mj-cs"/>
              </a:rPr>
              <a:t>Objectives</a:t>
            </a:r>
          </a:p>
        </p:txBody>
      </p:sp>
      <p:sp>
        <p:nvSpPr>
          <p:cNvPr id="11" name="Oval 10"/>
          <p:cNvSpPr/>
          <p:nvPr/>
        </p:nvSpPr>
        <p:spPr>
          <a:xfrm>
            <a:off x="9187543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9398584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9609625" y="4136571"/>
            <a:ext cx="108857" cy="1088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76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97305" y="1427747"/>
            <a:ext cx="3400927" cy="2294021"/>
          </a:xfrm>
          <a:prstGeom prst="roundRect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Records for clients we want to contact about subscribing to a bank’s term deposit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058653" y="2310062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828547" y="2310062"/>
            <a:ext cx="721895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775032" y="1556084"/>
            <a:ext cx="2887579" cy="2165684"/>
          </a:xfrm>
          <a:prstGeom prst="roundRect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Chances of each client subscribing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Oval 6"/>
          <p:cNvSpPr/>
          <p:nvPr/>
        </p:nvSpPr>
        <p:spPr>
          <a:xfrm>
            <a:off x="4860758" y="1556084"/>
            <a:ext cx="2807368" cy="2165684"/>
          </a:xfrm>
          <a:prstGeom prst="ellipse">
            <a:avLst/>
          </a:prstGeom>
          <a:ln w="5715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929" y="4106778"/>
            <a:ext cx="1709026" cy="154079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281283"/>
              </p:ext>
            </p:extLst>
          </p:nvPr>
        </p:nvGraphicFramePr>
        <p:xfrm>
          <a:off x="620486" y="4106779"/>
          <a:ext cx="3149410" cy="1723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45"/>
                <a:gridCol w="693737"/>
                <a:gridCol w="513100"/>
                <a:gridCol w="306595"/>
                <a:gridCol w="903033"/>
              </a:tblGrid>
              <a:tr h="4787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Job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Subscribe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7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John S.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admin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8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Mary J.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CEO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9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?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02105" y="284850"/>
            <a:ext cx="10860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What We 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ant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058654" y="4612480"/>
            <a:ext cx="641684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7828547" y="4644564"/>
            <a:ext cx="721895" cy="529390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45011"/>
              </p:ext>
            </p:extLst>
          </p:nvPr>
        </p:nvGraphicFramePr>
        <p:xfrm>
          <a:off x="8730343" y="4125032"/>
          <a:ext cx="3099881" cy="1723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416"/>
                <a:gridCol w="693737"/>
                <a:gridCol w="513100"/>
                <a:gridCol w="306595"/>
                <a:gridCol w="903033"/>
              </a:tblGrid>
              <a:tr h="4787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Job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Subscribe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79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John S.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admin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90%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8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Mary J.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CEO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25%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9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60%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346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93" y="1755913"/>
            <a:ext cx="4739149" cy="46004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86" y="2784489"/>
            <a:ext cx="2518380" cy="22704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07" y="2784488"/>
            <a:ext cx="2518381" cy="22704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413" y="2784488"/>
            <a:ext cx="2518381" cy="22704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ight Arrow 2"/>
          <p:cNvSpPr/>
          <p:nvPr/>
        </p:nvSpPr>
        <p:spPr>
          <a:xfrm>
            <a:off x="5033520" y="1755913"/>
            <a:ext cx="1566407" cy="1222345"/>
          </a:xfrm>
          <a:prstGeom prst="rightArrow">
            <a:avLst/>
          </a:prstGeom>
          <a:solidFill>
            <a:srgbClr val="FF550A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034247" y="1285113"/>
            <a:ext cx="47066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Try 5 models and compare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55870" y="1743229"/>
            <a:ext cx="36257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Client records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Finding The Best Prediction Model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88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405" y="633286"/>
            <a:ext cx="3980851" cy="39808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94" y="2640628"/>
            <a:ext cx="2646872" cy="26344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405" y="3069149"/>
            <a:ext cx="3980851" cy="3980851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3238288" y="2818397"/>
            <a:ext cx="595223" cy="4313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273468" y="4009248"/>
            <a:ext cx="595223" cy="3754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562175" y="2172400"/>
            <a:ext cx="1915065" cy="1708030"/>
          </a:xfrm>
          <a:prstGeom prst="ellips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60%</a:t>
            </a:r>
          </a:p>
          <a:p>
            <a:pPr algn="ctr"/>
            <a:r>
              <a:rPr lang="en-US" sz="3200" dirty="0"/>
              <a:t>o</a:t>
            </a:r>
            <a:r>
              <a:rPr lang="en-US" sz="3200" dirty="0" smtClean="0"/>
              <a:t>f data</a:t>
            </a:r>
            <a:endParaRPr lang="en-US" sz="3200" dirty="0"/>
          </a:p>
        </p:txBody>
      </p:sp>
      <p:sp>
        <p:nvSpPr>
          <p:cNvPr id="18" name="Oval 17"/>
          <p:cNvSpPr/>
          <p:nvPr/>
        </p:nvSpPr>
        <p:spPr>
          <a:xfrm>
            <a:off x="5562175" y="4836134"/>
            <a:ext cx="1915065" cy="1708030"/>
          </a:xfrm>
          <a:prstGeom prst="ellips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  <a:r>
              <a:rPr lang="en-US" sz="3200" dirty="0" smtClean="0"/>
              <a:t>0%</a:t>
            </a:r>
          </a:p>
          <a:p>
            <a:pPr algn="ctr"/>
            <a:r>
              <a:rPr lang="en-US" sz="3200" dirty="0"/>
              <a:t>o</a:t>
            </a:r>
            <a:r>
              <a:rPr lang="en-US" sz="3200" dirty="0" smtClean="0"/>
              <a:t>f data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6572" y="1418281"/>
            <a:ext cx="3040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Original client 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ecords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88391" y="1410419"/>
            <a:ext cx="3131389" cy="1940943"/>
          </a:xfrm>
          <a:prstGeom prst="round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  <a:r>
              <a:rPr lang="en-US" sz="3200" dirty="0" smtClean="0"/>
              <a:t>reate </a:t>
            </a:r>
            <a:r>
              <a:rPr lang="en-US" sz="3200" dirty="0"/>
              <a:t>m</a:t>
            </a:r>
            <a:r>
              <a:rPr lang="en-US" sz="3200" dirty="0" smtClean="0"/>
              <a:t>odels</a:t>
            </a:r>
            <a:endParaRPr lang="en-US" sz="3200" dirty="0"/>
          </a:p>
        </p:txBody>
      </p:sp>
      <p:sp>
        <p:nvSpPr>
          <p:cNvPr id="21" name="Rounded Rectangle 20"/>
          <p:cNvSpPr/>
          <p:nvPr/>
        </p:nvSpPr>
        <p:spPr>
          <a:xfrm>
            <a:off x="8488391" y="4013787"/>
            <a:ext cx="3131389" cy="1940943"/>
          </a:xfrm>
          <a:prstGeom prst="round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Evaluate &amp; compare </a:t>
            </a:r>
            <a:r>
              <a:rPr lang="en-US" sz="3200" dirty="0"/>
              <a:t>m</a:t>
            </a:r>
            <a:r>
              <a:rPr lang="en-US" sz="3200" dirty="0" smtClean="0"/>
              <a:t>odels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7575929" y="2085937"/>
            <a:ext cx="800266" cy="5348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7582173" y="4640152"/>
            <a:ext cx="794022" cy="55570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54594" y="317627"/>
            <a:ext cx="10860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Training Data and Test Data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203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1" grpId="0" animBg="1"/>
      <p:bldP spid="20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98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Model Selection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019420"/>
              </p:ext>
            </p:extLst>
          </p:nvPr>
        </p:nvGraphicFramePr>
        <p:xfrm>
          <a:off x="713874" y="1370683"/>
          <a:ext cx="105156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4986"/>
                <a:gridCol w="2070340"/>
                <a:gridCol w="1994034"/>
                <a:gridCol w="2103120"/>
                <a:gridCol w="2103120"/>
              </a:tblGrid>
              <a:tr h="7293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Misclassification</a:t>
                      </a:r>
                      <a:r>
                        <a:rPr lang="en-US" sz="2000" baseline="0" dirty="0" smtClean="0"/>
                        <a:t> Rate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Specificity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Sensitivity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Precision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Logistic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0.0890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0.9749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0.4093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0.6747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Linear</a:t>
                      </a:r>
                      <a:r>
                        <a:rPr lang="en-US" b="1" baseline="0" dirty="0" smtClean="0"/>
                        <a:t> Discriminant</a:t>
                      </a:r>
                    </a:p>
                    <a:p>
                      <a:pPr algn="ctr"/>
                      <a:r>
                        <a:rPr lang="en-US" b="1" baseline="0" dirty="0" smtClean="0"/>
                        <a:t>Analysis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0.0891  </a:t>
                      </a:r>
                      <a:r>
                        <a:rPr lang="en-US" sz="2400" b="1" dirty="0" smtClean="0"/>
                        <a:t>(4)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0.9384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0.6285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0.4982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Quadratic Discriminant Analysis</a:t>
                      </a:r>
                      <a:endParaRPr lang="en-US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0.1363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0.9419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0.4224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0.5632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(3)  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13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Decision Tree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0.0886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0.9398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dirty="0" smtClean="0"/>
                        <a:t>0.6278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0.5108 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225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Random Forest</a:t>
                      </a:r>
                      <a:endParaRPr lang="en-US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dirty="0" smtClean="0"/>
                        <a:t>0.0858  </a:t>
                      </a:r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0.9633  </a:t>
                      </a:r>
                      <a:r>
                        <a:rPr lang="en-US" sz="2800" b="1" dirty="0" smtClean="0"/>
                        <a:t>(2)</a:t>
                      </a:r>
                      <a:endParaRPr lang="en-US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0.5246  </a:t>
                      </a:r>
                      <a:r>
                        <a:rPr lang="en-US" sz="2800" b="1" dirty="0" smtClean="0"/>
                        <a:t>(3)</a:t>
                      </a:r>
                      <a:endParaRPr lang="en-US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0.6429  </a:t>
                      </a:r>
                      <a:r>
                        <a:rPr lang="en-US" sz="2800" b="1" dirty="0" smtClean="0"/>
                        <a:t>(2)</a:t>
                      </a:r>
                      <a:endParaRPr lang="en-US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00363" y="5506559"/>
            <a:ext cx="10391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Winning model: </a:t>
            </a:r>
            <a:r>
              <a:rPr lang="en-US" sz="40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obe Gothic Std B" panose="020B0800000000000000" pitchFamily="34" charset="-128"/>
              </a:rPr>
              <a:t>Random Forest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obe Gothic Std B" panose="020B0800000000000000" pitchFamily="34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976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987</TotalTime>
  <Words>600</Words>
  <Application>Microsoft Office PowerPoint</Application>
  <PresentationFormat>Widescreen</PresentationFormat>
  <Paragraphs>238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Adobe Gothic Std B</vt:lpstr>
      <vt:lpstr>Adobe Heiti Std R</vt:lpstr>
      <vt:lpstr>Arial</vt:lpstr>
      <vt:lpstr>Calibri</vt:lpstr>
      <vt:lpstr>Calibri Light</vt:lpstr>
      <vt:lpstr>Office Theme</vt:lpstr>
      <vt:lpstr>Model Comparisons for Predicting New Subscribers and Market Segmentation</vt:lpstr>
      <vt:lpstr>Presentation Outline</vt:lpstr>
      <vt:lpstr>Background Information</vt:lpstr>
      <vt:lpstr>Problem Statement</vt:lpstr>
      <vt:lpstr>PowerPoint Presentation</vt:lpstr>
      <vt:lpstr>PowerPoint Presentation</vt:lpstr>
      <vt:lpstr>PowerPoint Presentation</vt:lpstr>
      <vt:lpstr>PowerPoint Presentation</vt:lpstr>
      <vt:lpstr>Model Selection</vt:lpstr>
      <vt:lpstr>PowerPoint Presentation</vt:lpstr>
      <vt:lpstr>PowerPoint Presentation</vt:lpstr>
      <vt:lpstr>How Do We Separate Clients Into Groups?</vt:lpstr>
      <vt:lpstr>PowerPoint Presentation</vt:lpstr>
      <vt:lpstr>PowerPoint Presentation</vt:lpstr>
      <vt:lpstr>PowerPoint Presentation</vt:lpstr>
      <vt:lpstr>Conclusion and Recommendations</vt:lpstr>
      <vt:lpstr>Thank you</vt:lpstr>
    </vt:vector>
  </TitlesOfParts>
  <Company>Bowling Green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Comparisons for Predicting New Subscribers and Market Segmentation</dc:title>
  <dc:creator>Casey Whorton</dc:creator>
  <cp:lastModifiedBy>Casey Whorton</cp:lastModifiedBy>
  <cp:revision>426</cp:revision>
  <dcterms:created xsi:type="dcterms:W3CDTF">2015-08-26T18:10:33Z</dcterms:created>
  <dcterms:modified xsi:type="dcterms:W3CDTF">2015-10-05T16:52:56Z</dcterms:modified>
</cp:coreProperties>
</file>