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9"/>
  </p:notesMasterIdLst>
  <p:handoutMasterIdLst>
    <p:handoutMasterId r:id="rId30"/>
  </p:handoutMasterIdLst>
  <p:sldIdLst>
    <p:sldId id="275" r:id="rId2"/>
    <p:sldId id="276" r:id="rId3"/>
    <p:sldId id="313" r:id="rId4"/>
    <p:sldId id="304" r:id="rId5"/>
    <p:sldId id="302" r:id="rId6"/>
    <p:sldId id="312" r:id="rId7"/>
    <p:sldId id="306" r:id="rId8"/>
    <p:sldId id="308" r:id="rId9"/>
    <p:sldId id="310" r:id="rId10"/>
    <p:sldId id="309" r:id="rId11"/>
    <p:sldId id="316" r:id="rId12"/>
    <p:sldId id="287" r:id="rId13"/>
    <p:sldId id="288" r:id="rId14"/>
    <p:sldId id="320" r:id="rId15"/>
    <p:sldId id="311" r:id="rId16"/>
    <p:sldId id="279" r:id="rId17"/>
    <p:sldId id="280" r:id="rId18"/>
    <p:sldId id="281" r:id="rId19"/>
    <p:sldId id="282" r:id="rId20"/>
    <p:sldId id="283" r:id="rId21"/>
    <p:sldId id="284" r:id="rId22"/>
    <p:sldId id="285" r:id="rId23"/>
    <p:sldId id="286" r:id="rId24"/>
    <p:sldId id="289" r:id="rId25"/>
    <p:sldId id="322" r:id="rId26"/>
    <p:sldId id="290" r:id="rId27"/>
    <p:sldId id="321" r:id="rId28"/>
  </p:sldIdLst>
  <p:sldSz cx="9144000" cy="6858000" type="screen4x3"/>
  <p:notesSz cx="7023100" cy="9309100"/>
  <p:custDataLst>
    <p:tags r:id="rId31"/>
  </p:custDataLst>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charset="-128"/>
        <a:cs typeface="+mn-cs"/>
      </a:defRPr>
    </a:lvl5pPr>
    <a:lvl6pPr marL="2286000" algn="l" defTabSz="914400" rtl="0" eaLnBrk="1" latinLnBrk="0" hangingPunct="1">
      <a:defRPr sz="2400" kern="1200">
        <a:solidFill>
          <a:schemeClr val="tx1"/>
        </a:solidFill>
        <a:latin typeface="Arial" pitchFamily="34" charset="0"/>
        <a:ea typeface="ＭＳ Ｐゴシック" charset="-128"/>
        <a:cs typeface="+mn-cs"/>
      </a:defRPr>
    </a:lvl6pPr>
    <a:lvl7pPr marL="2743200" algn="l" defTabSz="914400" rtl="0" eaLnBrk="1" latinLnBrk="0" hangingPunct="1">
      <a:defRPr sz="2400" kern="1200">
        <a:solidFill>
          <a:schemeClr val="tx1"/>
        </a:solidFill>
        <a:latin typeface="Arial" pitchFamily="34" charset="0"/>
        <a:ea typeface="ＭＳ Ｐゴシック" charset="-128"/>
        <a:cs typeface="+mn-cs"/>
      </a:defRPr>
    </a:lvl7pPr>
    <a:lvl8pPr marL="3200400" algn="l" defTabSz="914400" rtl="0" eaLnBrk="1" latinLnBrk="0" hangingPunct="1">
      <a:defRPr sz="2400" kern="1200">
        <a:solidFill>
          <a:schemeClr val="tx1"/>
        </a:solidFill>
        <a:latin typeface="Arial" pitchFamily="34" charset="0"/>
        <a:ea typeface="ＭＳ Ｐゴシック" charset="-128"/>
        <a:cs typeface="+mn-cs"/>
      </a:defRPr>
    </a:lvl8pPr>
    <a:lvl9pPr marL="3657600" algn="l" defTabSz="914400" rtl="0" eaLnBrk="1" latinLnBrk="0" hangingPunct="1">
      <a:defRPr sz="2400" kern="1200">
        <a:solidFill>
          <a:schemeClr val="tx1"/>
        </a:solidFill>
        <a:latin typeface="Arial" pitchFamily="34" charset="0"/>
        <a:ea typeface="ＭＳ Ｐゴシック"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85" autoAdjust="0"/>
    <p:restoredTop sz="82057" autoAdjust="0"/>
  </p:normalViewPr>
  <p:slideViewPr>
    <p:cSldViewPr snapToGrid="0">
      <p:cViewPr varScale="1">
        <p:scale>
          <a:sx n="76" d="100"/>
          <a:sy n="76" d="100"/>
        </p:scale>
        <p:origin x="-1392" y="-84"/>
      </p:cViewPr>
      <p:guideLst>
        <p:guide orient="horz" pos="2160"/>
        <p:guide pos="2880"/>
      </p:guideLst>
    </p:cSldViewPr>
  </p:slideViewPr>
  <p:outlineViewPr>
    <p:cViewPr>
      <p:scale>
        <a:sx n="33" d="100"/>
        <a:sy n="33" d="100"/>
      </p:scale>
      <p:origin x="0" y="66"/>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9" d="100"/>
          <a:sy n="79" d="100"/>
        </p:scale>
        <p:origin x="-1956" y="-96"/>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wrap="square" lIns="91577" tIns="45789" rIns="91577" bIns="45789" numCol="1" anchor="t" anchorCtr="0" compatLnSpc="1">
            <a:prstTxWarp prst="textNoShape">
              <a:avLst/>
            </a:prstTxWarp>
          </a:bodyPr>
          <a:lstStyle>
            <a:lvl1pPr>
              <a:defRPr sz="1200">
                <a:latin typeface="Arial" pitchFamily="-108" charset="0"/>
                <a:ea typeface="ＭＳ Ｐゴシック" pitchFamily="-108" charset="-128"/>
                <a:cs typeface="ＭＳ Ｐゴシック" pitchFamily="-108" charset="-128"/>
              </a:defRPr>
            </a:lvl1pPr>
          </a:lstStyle>
          <a:p>
            <a:pPr>
              <a:defRPr/>
            </a:pPr>
            <a:endParaRPr lang="en-US" dirty="0"/>
          </a:p>
        </p:txBody>
      </p:sp>
      <p:sp>
        <p:nvSpPr>
          <p:cNvPr id="3" name="Date Placeholder 2"/>
          <p:cNvSpPr>
            <a:spLocks noGrp="1"/>
          </p:cNvSpPr>
          <p:nvPr>
            <p:ph type="dt" sz="quarter" idx="1"/>
          </p:nvPr>
        </p:nvSpPr>
        <p:spPr>
          <a:xfrm>
            <a:off x="3978275" y="0"/>
            <a:ext cx="3043238" cy="465138"/>
          </a:xfrm>
          <a:prstGeom prst="rect">
            <a:avLst/>
          </a:prstGeom>
        </p:spPr>
        <p:txBody>
          <a:bodyPr vert="horz" wrap="square" lIns="91577" tIns="45789" rIns="91577" bIns="45789" numCol="1" anchor="t" anchorCtr="0" compatLnSpc="1">
            <a:prstTxWarp prst="textNoShape">
              <a:avLst/>
            </a:prstTxWarp>
          </a:bodyPr>
          <a:lstStyle>
            <a:lvl1pPr algn="r">
              <a:defRPr sz="1200"/>
            </a:lvl1pPr>
          </a:lstStyle>
          <a:p>
            <a:pPr>
              <a:defRPr/>
            </a:pPr>
            <a:fld id="{BCD46CFF-BE54-467A-871F-22274BE1F9CF}" type="datetime1">
              <a:rPr lang="en-US"/>
              <a:pPr>
                <a:defRPr/>
              </a:pPr>
              <a:t>4/8/2016</a:t>
            </a:fld>
            <a:endParaRPr lang="en-US" dirty="0"/>
          </a:p>
        </p:txBody>
      </p:sp>
      <p:sp>
        <p:nvSpPr>
          <p:cNvPr id="4" name="Footer Placeholder 3"/>
          <p:cNvSpPr>
            <a:spLocks noGrp="1"/>
          </p:cNvSpPr>
          <p:nvPr>
            <p:ph type="ftr" sz="quarter" idx="2"/>
          </p:nvPr>
        </p:nvSpPr>
        <p:spPr>
          <a:xfrm>
            <a:off x="0" y="8842375"/>
            <a:ext cx="3043238" cy="465138"/>
          </a:xfrm>
          <a:prstGeom prst="rect">
            <a:avLst/>
          </a:prstGeom>
        </p:spPr>
        <p:txBody>
          <a:bodyPr vert="horz" wrap="square" lIns="91577" tIns="45789" rIns="91577" bIns="45789" numCol="1" anchor="b" anchorCtr="0" compatLnSpc="1">
            <a:prstTxWarp prst="textNoShape">
              <a:avLst/>
            </a:prstTxWarp>
          </a:bodyPr>
          <a:lstStyle>
            <a:lvl1pPr>
              <a:defRPr sz="1200">
                <a:latin typeface="Arial" pitchFamily="-108" charset="0"/>
                <a:ea typeface="ＭＳ Ｐゴシック" pitchFamily="-108" charset="-128"/>
                <a:cs typeface="ＭＳ Ｐゴシック" pitchFamily="-108" charset="-128"/>
              </a:defRPr>
            </a:lvl1pPr>
          </a:lstStyle>
          <a:p>
            <a:pPr>
              <a:defRPr/>
            </a:pPr>
            <a:endParaRPr lang="en-US" dirty="0"/>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wrap="square" lIns="91577" tIns="45789" rIns="91577" bIns="45789" numCol="1" anchor="b" anchorCtr="0" compatLnSpc="1">
            <a:prstTxWarp prst="textNoShape">
              <a:avLst/>
            </a:prstTxWarp>
          </a:bodyPr>
          <a:lstStyle>
            <a:lvl1pPr algn="r">
              <a:defRPr sz="1200"/>
            </a:lvl1pPr>
          </a:lstStyle>
          <a:p>
            <a:pPr>
              <a:defRPr/>
            </a:pPr>
            <a:fld id="{AB4D8939-290A-4A9F-B32C-96548C61F51F}" type="slidenum">
              <a:rPr lang="en-US"/>
              <a:pPr>
                <a:defRPr/>
              </a:pPr>
              <a:t>‹#›</a:t>
            </a:fld>
            <a:endParaRPr lang="en-US" dirty="0"/>
          </a:p>
        </p:txBody>
      </p:sp>
    </p:spTree>
    <p:extLst>
      <p:ext uri="{BB962C8B-B14F-4D97-AF65-F5344CB8AC3E}">
        <p14:creationId xmlns:p14="http://schemas.microsoft.com/office/powerpoint/2010/main" val="42372368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wrap="square" lIns="91577" tIns="45789" rIns="91577" bIns="45789" numCol="1" anchor="t" anchorCtr="0" compatLnSpc="1">
            <a:prstTxWarp prst="textNoShape">
              <a:avLst/>
            </a:prstTxWarp>
          </a:bodyPr>
          <a:lstStyle>
            <a:lvl1pPr>
              <a:defRPr sz="1200">
                <a:latin typeface="Arial" pitchFamily="-108" charset="0"/>
                <a:ea typeface="ＭＳ Ｐゴシック" pitchFamily="-108" charset="-128"/>
                <a:cs typeface="ＭＳ Ｐゴシック" pitchFamily="-108" charset="-128"/>
              </a:defRPr>
            </a:lvl1pPr>
          </a:lstStyle>
          <a:p>
            <a:pPr>
              <a:defRPr/>
            </a:pPr>
            <a:endParaRPr lang="en-US" dirty="0"/>
          </a:p>
        </p:txBody>
      </p:sp>
      <p:sp>
        <p:nvSpPr>
          <p:cNvPr id="3" name="Date Placeholder 2"/>
          <p:cNvSpPr>
            <a:spLocks noGrp="1"/>
          </p:cNvSpPr>
          <p:nvPr>
            <p:ph type="dt" idx="1"/>
          </p:nvPr>
        </p:nvSpPr>
        <p:spPr>
          <a:xfrm>
            <a:off x="3978275" y="0"/>
            <a:ext cx="3043238" cy="465138"/>
          </a:xfrm>
          <a:prstGeom prst="rect">
            <a:avLst/>
          </a:prstGeom>
        </p:spPr>
        <p:txBody>
          <a:bodyPr vert="horz" wrap="square" lIns="91577" tIns="45789" rIns="91577" bIns="45789" numCol="1" anchor="t" anchorCtr="0" compatLnSpc="1">
            <a:prstTxWarp prst="textNoShape">
              <a:avLst/>
            </a:prstTxWarp>
          </a:bodyPr>
          <a:lstStyle>
            <a:lvl1pPr algn="r">
              <a:defRPr sz="1200"/>
            </a:lvl1pPr>
          </a:lstStyle>
          <a:p>
            <a:pPr>
              <a:defRPr/>
            </a:pPr>
            <a:fld id="{48BEB331-DB45-4291-85A8-A033173B09FF}" type="datetime1">
              <a:rPr lang="en-US"/>
              <a:pPr>
                <a:defRPr/>
              </a:pPr>
              <a:t>4/8/2016</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wrap="square" lIns="91577" tIns="45789" rIns="91577" bIns="45789" numCol="1" anchor="ctr" anchorCtr="0" compatLnSpc="1">
            <a:prstTxWarp prst="textNoShape">
              <a:avLst/>
            </a:prstTxWarp>
          </a:bodyPr>
          <a:lstStyle/>
          <a:p>
            <a:pPr lvl="0"/>
            <a:endParaRPr lang="en-US" noProof="0" dirty="0"/>
          </a:p>
        </p:txBody>
      </p:sp>
      <p:sp>
        <p:nvSpPr>
          <p:cNvPr id="5" name="Notes Placeholder 4"/>
          <p:cNvSpPr>
            <a:spLocks noGrp="1"/>
          </p:cNvSpPr>
          <p:nvPr>
            <p:ph type="body" sz="quarter" idx="3"/>
          </p:nvPr>
        </p:nvSpPr>
        <p:spPr>
          <a:xfrm>
            <a:off x="703263" y="4422775"/>
            <a:ext cx="5616575" cy="4187825"/>
          </a:xfrm>
          <a:prstGeom prst="rect">
            <a:avLst/>
          </a:prstGeom>
        </p:spPr>
        <p:txBody>
          <a:bodyPr vert="horz" wrap="square" lIns="91577" tIns="45789" rIns="91577" bIns="457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375"/>
            <a:ext cx="3043238" cy="465138"/>
          </a:xfrm>
          <a:prstGeom prst="rect">
            <a:avLst/>
          </a:prstGeom>
        </p:spPr>
        <p:txBody>
          <a:bodyPr vert="horz" wrap="square" lIns="91577" tIns="45789" rIns="91577" bIns="45789" numCol="1" anchor="b" anchorCtr="0" compatLnSpc="1">
            <a:prstTxWarp prst="textNoShape">
              <a:avLst/>
            </a:prstTxWarp>
          </a:bodyPr>
          <a:lstStyle>
            <a:lvl1pPr>
              <a:defRPr sz="1200">
                <a:latin typeface="Arial" pitchFamily="-108" charset="0"/>
                <a:ea typeface="ＭＳ Ｐゴシック" pitchFamily="-108" charset="-128"/>
                <a:cs typeface="ＭＳ Ｐゴシック" pitchFamily="-108" charset="-128"/>
              </a:defRPr>
            </a:lvl1pPr>
          </a:lstStyle>
          <a:p>
            <a:pPr>
              <a:defRPr/>
            </a:pPr>
            <a:endParaRPr lang="en-US" dirty="0"/>
          </a:p>
        </p:txBody>
      </p:sp>
      <p:sp>
        <p:nvSpPr>
          <p:cNvPr id="7" name="Slide Number Placeholder 6"/>
          <p:cNvSpPr>
            <a:spLocks noGrp="1"/>
          </p:cNvSpPr>
          <p:nvPr>
            <p:ph type="sldNum" sz="quarter" idx="5"/>
          </p:nvPr>
        </p:nvSpPr>
        <p:spPr>
          <a:xfrm>
            <a:off x="3978275" y="8842375"/>
            <a:ext cx="3043238" cy="465138"/>
          </a:xfrm>
          <a:prstGeom prst="rect">
            <a:avLst/>
          </a:prstGeom>
        </p:spPr>
        <p:txBody>
          <a:bodyPr vert="horz" wrap="square" lIns="91577" tIns="45789" rIns="91577" bIns="45789" numCol="1" anchor="b" anchorCtr="0" compatLnSpc="1">
            <a:prstTxWarp prst="textNoShape">
              <a:avLst/>
            </a:prstTxWarp>
          </a:bodyPr>
          <a:lstStyle>
            <a:lvl1pPr algn="r">
              <a:defRPr sz="1200"/>
            </a:lvl1pPr>
          </a:lstStyle>
          <a:p>
            <a:pPr>
              <a:defRPr/>
            </a:pPr>
            <a:fld id="{9D66BC8B-E2FD-436B-8B67-24E4FDB99CD6}" type="slidenum">
              <a:rPr lang="en-US"/>
              <a:pPr>
                <a:defRPr/>
              </a:pPr>
              <a:t>‹#›</a:t>
            </a:fld>
            <a:endParaRPr lang="en-US" dirty="0"/>
          </a:p>
        </p:txBody>
      </p:sp>
    </p:spTree>
    <p:extLst>
      <p:ext uri="{BB962C8B-B14F-4D97-AF65-F5344CB8AC3E}">
        <p14:creationId xmlns:p14="http://schemas.microsoft.com/office/powerpoint/2010/main" val="6081859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Put date of presentation</a:t>
            </a:r>
            <a:r>
              <a:rPr lang="en-US" baseline="0" dirty="0" smtClean="0"/>
              <a:t> delivery.</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a:t>
            </a:fld>
            <a:endParaRPr lang="en-US" dirty="0"/>
          </a:p>
        </p:txBody>
      </p:sp>
    </p:spTree>
    <p:extLst>
      <p:ext uri="{BB962C8B-B14F-4D97-AF65-F5344CB8AC3E}">
        <p14:creationId xmlns:p14="http://schemas.microsoft.com/office/powerpoint/2010/main" val="34368921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Is it specific</a:t>
            </a:r>
            <a:r>
              <a:rPr lang="en-US" baseline="0" dirty="0" smtClean="0"/>
              <a:t> – remember the 5 W’s – which customers, internal, external, faculty, staff, students, in the office, on the phone, via email.</a:t>
            </a:r>
          </a:p>
          <a:p>
            <a:r>
              <a:rPr lang="en-US" baseline="0" dirty="0" smtClean="0"/>
              <a:t>Is it measurable – how many customers- response time, customer satisfaction survey,</a:t>
            </a:r>
          </a:p>
          <a:p>
            <a:r>
              <a:rPr lang="en-US" baseline="0" dirty="0" smtClean="0"/>
              <a:t>Is it attainable – sure yes, but how…..</a:t>
            </a:r>
          </a:p>
          <a:p>
            <a:r>
              <a:rPr lang="en-US" baseline="0" dirty="0" smtClean="0"/>
              <a:t>Is it relevant – yes….</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What is the time frame for this goal – are we talking about the time it takes a staff member to acknowledge a customer in our office or the time frame for improving our customer satisfaction rating. </a:t>
            </a:r>
          </a:p>
          <a:p>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10</a:t>
            </a:fld>
            <a:endParaRPr lang="en-US" dirty="0"/>
          </a:p>
        </p:txBody>
      </p:sp>
    </p:spTree>
    <p:extLst>
      <p:ext uri="{BB962C8B-B14F-4D97-AF65-F5344CB8AC3E}">
        <p14:creationId xmlns:p14="http://schemas.microsoft.com/office/powerpoint/2010/main" val="9071225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11</a:t>
            </a:fld>
            <a:endParaRPr lang="en-US" dirty="0"/>
          </a:p>
        </p:txBody>
      </p:sp>
    </p:spTree>
    <p:extLst>
      <p:ext uri="{BB962C8B-B14F-4D97-AF65-F5344CB8AC3E}">
        <p14:creationId xmlns:p14="http://schemas.microsoft.com/office/powerpoint/2010/main" val="1799408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Whether</a:t>
            </a:r>
            <a:r>
              <a:rPr lang="en-US" baseline="0" dirty="0" smtClean="0"/>
              <a:t> it is a mid-year or annual review, please g</a:t>
            </a:r>
            <a:r>
              <a:rPr lang="en-US" dirty="0" smtClean="0"/>
              <a:t>ive</a:t>
            </a:r>
            <a:r>
              <a:rPr lang="en-US" baseline="0" dirty="0" smtClean="0"/>
              <a:t>  yourself and the staff member ample time to prepare review – make sure staff member knows where to get a copy of the review form and other documents that may be of help. Supervisors make sure you review the job description, previous year’s appraisal- goals,  and any other supporting documents (training certificates, awards, emails of appreciation, etc)   </a:t>
            </a:r>
          </a:p>
          <a:p>
            <a:endParaRPr lang="en-US" baseline="0" dirty="0" smtClean="0"/>
          </a:p>
          <a:p>
            <a:r>
              <a:rPr lang="en-US" baseline="0" dirty="0" smtClean="0"/>
              <a:t>No Surprises….Specific performance issues that have not yet been addressed with the staff member should not be addressed at the annual review. Such issues should be discussed at a separate meeting. Plus if you did a mid-year review, any issues should have been addressed at that time. </a:t>
            </a:r>
          </a:p>
          <a:p>
            <a:endParaRPr lang="en-US" dirty="0" smtClean="0"/>
          </a:p>
          <a:p>
            <a:endParaRPr lang="en-US" dirty="0" smtClean="0"/>
          </a:p>
          <a:p>
            <a:r>
              <a:rPr lang="en-US" sz="1200" dirty="0" smtClean="0">
                <a:latin typeface="Verdana" pitchFamily="34" charset="0"/>
              </a:rPr>
              <a:t>Why do you</a:t>
            </a:r>
            <a:r>
              <a:rPr lang="en-US" sz="1200" baseline="0" dirty="0" smtClean="0">
                <a:latin typeface="Verdana" pitchFamily="34" charset="0"/>
              </a:rPr>
              <a:t> think seating arrangements are important ? Suggestion - </a:t>
            </a:r>
            <a:r>
              <a:rPr lang="en-US" sz="1200" dirty="0" smtClean="0">
                <a:latin typeface="Verdana" pitchFamily="34" charset="0"/>
              </a:rPr>
              <a:t>try not to sit directly across from each other-sit diagonally or “kitty cornered” which is less confrontational </a:t>
            </a:r>
          </a:p>
          <a:p>
            <a:endParaRPr lang="en-US" sz="1200" dirty="0" smtClean="0">
              <a:latin typeface="Verdana" pitchFamily="34" charset="0"/>
            </a:endParaRPr>
          </a:p>
          <a:p>
            <a:r>
              <a:rPr lang="en-US" sz="1200" dirty="0" smtClean="0">
                <a:latin typeface="Verdana" pitchFamily="34" charset="0"/>
              </a:rPr>
              <a:t>Make sure</a:t>
            </a:r>
            <a:r>
              <a:rPr lang="en-US" sz="1200" baseline="0" dirty="0" smtClean="0">
                <a:latin typeface="Verdana" pitchFamily="34" charset="0"/>
              </a:rPr>
              <a:t> you have ample time to conduct a two-way conversation. Keep in mind the staff member has the opportunity to offer a comment for each of the 7 performance dimension ratings. </a:t>
            </a:r>
          </a:p>
          <a:p>
            <a:endParaRPr lang="en-US" sz="1200" baseline="0" dirty="0" smtClean="0">
              <a:latin typeface="Verdana" pitchFamily="34" charset="0"/>
            </a:endParaRPr>
          </a:p>
          <a:p>
            <a:r>
              <a:rPr lang="en-US" sz="1200" baseline="0" dirty="0" smtClean="0">
                <a:latin typeface="Verdana" pitchFamily="34" charset="0"/>
              </a:rPr>
              <a:t>What tips might you have for an effective performance appraisal meeting. </a:t>
            </a:r>
            <a:endParaRPr lang="en-US" sz="1200" dirty="0" smtClean="0">
              <a:latin typeface="Verdana" pitchFamily="34" charset="0"/>
            </a:endParaRPr>
          </a:p>
          <a:p>
            <a:endParaRPr lang="en-US" sz="1200" dirty="0" smtClean="0">
              <a:latin typeface="Verdana" pitchFamily="34" charset="0"/>
            </a:endParaRPr>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12</a:t>
            </a:fld>
            <a:endParaRPr lang="en-US" dirty="0"/>
          </a:p>
        </p:txBody>
      </p:sp>
    </p:spTree>
    <p:extLst>
      <p:ext uri="{BB962C8B-B14F-4D97-AF65-F5344CB8AC3E}">
        <p14:creationId xmlns:p14="http://schemas.microsoft.com/office/powerpoint/2010/main" val="3513133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Bias – you are evaluating</a:t>
            </a:r>
            <a:r>
              <a:rPr lang="en-US" baseline="0" dirty="0" smtClean="0"/>
              <a:t> the performance, not the person-</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13</a:t>
            </a:fld>
            <a:endParaRPr lang="en-US" dirty="0"/>
          </a:p>
        </p:txBody>
      </p:sp>
    </p:spTree>
    <p:extLst>
      <p:ext uri="{BB962C8B-B14F-4D97-AF65-F5344CB8AC3E}">
        <p14:creationId xmlns:p14="http://schemas.microsoft.com/office/powerpoint/2010/main" val="3467107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14</a:t>
            </a:fld>
            <a:endParaRPr lang="en-US" dirty="0"/>
          </a:p>
        </p:txBody>
      </p:sp>
    </p:spTree>
    <p:extLst>
      <p:ext uri="{BB962C8B-B14F-4D97-AF65-F5344CB8AC3E}">
        <p14:creationId xmlns:p14="http://schemas.microsoft.com/office/powerpoint/2010/main" val="12185667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Coaching </a:t>
            </a:r>
            <a:r>
              <a:rPr lang="en-US" baseline="0" dirty="0" smtClean="0"/>
              <a:t> can be used to improve performance, to instill confidence, or to help a staff member learn a new skill. It is not used solely for performance issues.  Coaching is not counseling however; counseling should be done by our employee assistance provider, Impact Solutions</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15</a:t>
            </a:fld>
            <a:endParaRPr lang="en-US" dirty="0"/>
          </a:p>
        </p:txBody>
      </p:sp>
    </p:spTree>
    <p:extLst>
      <p:ext uri="{BB962C8B-B14F-4D97-AF65-F5344CB8AC3E}">
        <p14:creationId xmlns:p14="http://schemas.microsoft.com/office/powerpoint/2010/main" val="15967794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page handout on this process </a:t>
            </a:r>
          </a:p>
          <a:p>
            <a:endParaRPr lang="en-US" dirty="0" smtClean="0"/>
          </a:p>
          <a:p>
            <a:r>
              <a:rPr lang="en-US" dirty="0" smtClean="0"/>
              <a:t>Both supervisor and staff member</a:t>
            </a:r>
            <a:r>
              <a:rPr lang="en-US" baseline="0" dirty="0" smtClean="0"/>
              <a:t> are active partners in the coaching process</a:t>
            </a:r>
          </a:p>
          <a:p>
            <a:endParaRPr lang="en-US" baseline="0" dirty="0" smtClean="0"/>
          </a:p>
          <a:p>
            <a:r>
              <a:rPr lang="en-US" baseline="0" dirty="0" smtClean="0"/>
              <a:t>Both supervisor and staff “own” or assume responsibility for participating in the process</a:t>
            </a:r>
          </a:p>
          <a:p>
            <a:endParaRPr lang="en-US" baseline="0" dirty="0" smtClean="0"/>
          </a:p>
          <a:p>
            <a:r>
              <a:rPr lang="en-US" baseline="0" dirty="0" smtClean="0"/>
              <a:t>Acknowledge – Reinforce staff member’s successes – and staff members be willing to share and acknowledge your difficulties and challenges</a:t>
            </a:r>
          </a:p>
          <a:p>
            <a:endParaRPr lang="en-US" baseline="0" dirty="0" smtClean="0"/>
          </a:p>
          <a:p>
            <a:r>
              <a:rPr lang="en-US" baseline="0" dirty="0" smtClean="0"/>
              <a:t>Communicate – both positive appreciate feedback as well as constructive feedback</a:t>
            </a:r>
          </a:p>
          <a:p>
            <a:endParaRPr lang="en-US" baseline="0" dirty="0" smtClean="0"/>
          </a:p>
          <a:p>
            <a:r>
              <a:rPr lang="en-US" baseline="0" dirty="0" smtClean="0"/>
              <a:t>Help – support your staff by offering guidance, resources – as well as seek help from your staff – let them know what you need from them</a:t>
            </a:r>
          </a:p>
          <a:p>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16</a:t>
            </a:fld>
            <a:endParaRPr lang="en-US" dirty="0"/>
          </a:p>
        </p:txBody>
      </p:sp>
    </p:spTree>
    <p:extLst>
      <p:ext uri="{BB962C8B-B14F-4D97-AF65-F5344CB8AC3E}">
        <p14:creationId xmlns:p14="http://schemas.microsoft.com/office/powerpoint/2010/main" val="23145123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Documentation</a:t>
            </a:r>
            <a:r>
              <a:rPr lang="en-US" baseline="0" dirty="0" smtClean="0"/>
              <a:t> of the performance issue/behaviors is crucial. Keep a log for each staff  member where you can note accomplishments and performance issues. Should include date, time, names of  involved parties,  and description of behavior, etc. </a:t>
            </a:r>
          </a:p>
          <a:p>
            <a:endParaRPr lang="en-US" baseline="0" dirty="0" smtClean="0"/>
          </a:p>
          <a:p>
            <a:r>
              <a:rPr lang="en-US" baseline="0" dirty="0" smtClean="0"/>
              <a:t>Focus on behaviors, not the person. </a:t>
            </a:r>
          </a:p>
          <a:p>
            <a:endParaRPr lang="en-US" baseline="0" dirty="0" smtClean="0"/>
          </a:p>
          <a:p>
            <a:r>
              <a:rPr lang="en-US" baseline="0" dirty="0" smtClean="0"/>
              <a:t>Sam, we need to talk about missed deadlines for the XYZ project. My records show that we missed 3 of the five deadlines by more than one week. </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17</a:t>
            </a:fld>
            <a:endParaRPr lang="en-US" dirty="0"/>
          </a:p>
        </p:txBody>
      </p:sp>
    </p:spTree>
    <p:extLst>
      <p:ext uri="{BB962C8B-B14F-4D97-AF65-F5344CB8AC3E}">
        <p14:creationId xmlns:p14="http://schemas.microsoft.com/office/powerpoint/2010/main" val="23390358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18</a:t>
            </a:fld>
            <a:endParaRPr lang="en-US" dirty="0"/>
          </a:p>
        </p:txBody>
      </p:sp>
    </p:spTree>
    <p:extLst>
      <p:ext uri="{BB962C8B-B14F-4D97-AF65-F5344CB8AC3E}">
        <p14:creationId xmlns:p14="http://schemas.microsoft.com/office/powerpoint/2010/main" val="32251573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Leave no room for personal interpretation</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19</a:t>
            </a:fld>
            <a:endParaRPr lang="en-US" dirty="0"/>
          </a:p>
        </p:txBody>
      </p:sp>
    </p:spTree>
    <p:extLst>
      <p:ext uri="{BB962C8B-B14F-4D97-AF65-F5344CB8AC3E}">
        <p14:creationId xmlns:p14="http://schemas.microsoft.com/office/powerpoint/2010/main" val="2830919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You will have time at the end for questions.   We just want to make sure that we cover all the content first. Just jot down any questions you may have on your slide handout. </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2</a:t>
            </a:fld>
            <a:endParaRPr lang="en-US" dirty="0"/>
          </a:p>
        </p:txBody>
      </p:sp>
    </p:spTree>
    <p:extLst>
      <p:ext uri="{BB962C8B-B14F-4D97-AF65-F5344CB8AC3E}">
        <p14:creationId xmlns:p14="http://schemas.microsoft.com/office/powerpoint/2010/main" val="36017501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a:t>
            </a:r>
            <a:r>
              <a:rPr lang="en-US" baseline="0" dirty="0" smtClean="0"/>
              <a:t> does the behavior affect the department, including other staff members in the department, etc</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20</a:t>
            </a:fld>
            <a:endParaRPr lang="en-US" dirty="0"/>
          </a:p>
        </p:txBody>
      </p:sp>
    </p:spTree>
    <p:extLst>
      <p:ext uri="{BB962C8B-B14F-4D97-AF65-F5344CB8AC3E}">
        <p14:creationId xmlns:p14="http://schemas.microsoft.com/office/powerpoint/2010/main" val="36538427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Collaborate on a solution….</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21</a:t>
            </a:fld>
            <a:endParaRPr lang="en-US" dirty="0"/>
          </a:p>
        </p:txBody>
      </p:sp>
    </p:spTree>
    <p:extLst>
      <p:ext uri="{BB962C8B-B14F-4D97-AF65-F5344CB8AC3E}">
        <p14:creationId xmlns:p14="http://schemas.microsoft.com/office/powerpoint/2010/main" val="29093870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Ask</a:t>
            </a:r>
            <a:r>
              <a:rPr lang="en-US" baseline="0" dirty="0" smtClean="0"/>
              <a:t> staff member to summarize their understanding of the steps. Ask them what barriers might prevent them from accomplishing this plan. </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22</a:t>
            </a:fld>
            <a:endParaRPr lang="en-US" dirty="0"/>
          </a:p>
        </p:txBody>
      </p:sp>
    </p:spTree>
    <p:extLst>
      <p:ext uri="{BB962C8B-B14F-4D97-AF65-F5344CB8AC3E}">
        <p14:creationId xmlns:p14="http://schemas.microsoft.com/office/powerpoint/2010/main" val="24532569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Follow up no</a:t>
            </a:r>
            <a:r>
              <a:rPr lang="en-US" baseline="0" dirty="0" smtClean="0"/>
              <a:t> later than 2 weeks. </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23</a:t>
            </a:fld>
            <a:endParaRPr lang="en-US" dirty="0"/>
          </a:p>
        </p:txBody>
      </p:sp>
    </p:spTree>
    <p:extLst>
      <p:ext uri="{BB962C8B-B14F-4D97-AF65-F5344CB8AC3E}">
        <p14:creationId xmlns:p14="http://schemas.microsoft.com/office/powerpoint/2010/main" val="10001650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 appreciative feedback, acknowledging</a:t>
            </a:r>
            <a:r>
              <a:rPr lang="en-US" baseline="0" dirty="0" smtClean="0"/>
              <a:t> the progress that has been made.</a:t>
            </a:r>
          </a:p>
          <a:p>
            <a:endParaRPr lang="en-US" baseline="0" dirty="0" smtClean="0"/>
          </a:p>
          <a:p>
            <a:r>
              <a:rPr lang="en-US" baseline="0" dirty="0" smtClean="0"/>
              <a:t>If the staff member had a difficulty in carrying out the plan successfully, find out why and discuss ways to overcome any obstacles in the future. </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24</a:t>
            </a:fld>
            <a:endParaRPr lang="en-US" dirty="0"/>
          </a:p>
        </p:txBody>
      </p:sp>
    </p:spTree>
    <p:extLst>
      <p:ext uri="{BB962C8B-B14F-4D97-AF65-F5344CB8AC3E}">
        <p14:creationId xmlns:p14="http://schemas.microsoft.com/office/powerpoint/2010/main" val="23879476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25</a:t>
            </a:fld>
            <a:endParaRPr lang="en-US" dirty="0"/>
          </a:p>
        </p:txBody>
      </p:sp>
    </p:spTree>
    <p:extLst>
      <p:ext uri="{BB962C8B-B14F-4D97-AF65-F5344CB8AC3E}">
        <p14:creationId xmlns:p14="http://schemas.microsoft.com/office/powerpoint/2010/main" val="13889726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26</a:t>
            </a:fld>
            <a:endParaRPr lang="en-US" dirty="0"/>
          </a:p>
        </p:txBody>
      </p:sp>
    </p:spTree>
    <p:extLst>
      <p:ext uri="{BB962C8B-B14F-4D97-AF65-F5344CB8AC3E}">
        <p14:creationId xmlns:p14="http://schemas.microsoft.com/office/powerpoint/2010/main" val="27907583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27</a:t>
            </a:fld>
            <a:endParaRPr lang="en-US" dirty="0"/>
          </a:p>
        </p:txBody>
      </p:sp>
    </p:spTree>
    <p:extLst>
      <p:ext uri="{BB962C8B-B14F-4D97-AF65-F5344CB8AC3E}">
        <p14:creationId xmlns:p14="http://schemas.microsoft.com/office/powerpoint/2010/main" val="3753475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3</a:t>
            </a:fld>
            <a:endParaRPr lang="en-US" dirty="0"/>
          </a:p>
        </p:txBody>
      </p:sp>
    </p:spTree>
    <p:extLst>
      <p:ext uri="{BB962C8B-B14F-4D97-AF65-F5344CB8AC3E}">
        <p14:creationId xmlns:p14="http://schemas.microsoft.com/office/powerpoint/2010/main" val="892946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Let’s</a:t>
            </a:r>
            <a:r>
              <a:rPr lang="en-US" baseline="0" dirty="0" smtClean="0"/>
              <a:t> look now at the new Annual Form. </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4</a:t>
            </a:fld>
            <a:endParaRPr lang="en-US" dirty="0"/>
          </a:p>
        </p:txBody>
      </p:sp>
    </p:spTree>
    <p:extLst>
      <p:ext uri="{BB962C8B-B14F-4D97-AF65-F5344CB8AC3E}">
        <p14:creationId xmlns:p14="http://schemas.microsoft.com/office/powerpoint/2010/main" val="2697879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Now </a:t>
            </a:r>
            <a:r>
              <a:rPr lang="en-US" baseline="0" dirty="0" smtClean="0"/>
              <a:t>if you could take a look now at the Mid-Year Review form. Goals are those set during the previous annual review</a:t>
            </a:r>
          </a:p>
          <a:p>
            <a:endParaRPr lang="en-US" dirty="0" smtClean="0"/>
          </a:p>
          <a:p>
            <a:r>
              <a:rPr lang="en-US" dirty="0" smtClean="0"/>
              <a:t>Note</a:t>
            </a:r>
            <a:r>
              <a:rPr lang="en-US" baseline="0" dirty="0" smtClean="0"/>
              <a:t> there is only a comment area. There is no rating section. </a:t>
            </a:r>
          </a:p>
          <a:p>
            <a:endParaRPr lang="en-US" baseline="0" dirty="0" smtClean="0"/>
          </a:p>
          <a:p>
            <a:r>
              <a:rPr lang="en-US" dirty="0" smtClean="0"/>
              <a:t>Some of the techniques discussed in the Coaching section, coming up later, may be useful for</a:t>
            </a:r>
            <a:r>
              <a:rPr lang="en-US" baseline="0" dirty="0" smtClean="0"/>
              <a:t> the mid-year review</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5</a:t>
            </a:fld>
            <a:endParaRPr lang="en-US" dirty="0"/>
          </a:p>
        </p:txBody>
      </p:sp>
    </p:spTree>
    <p:extLst>
      <p:ext uri="{BB962C8B-B14F-4D97-AF65-F5344CB8AC3E}">
        <p14:creationId xmlns:p14="http://schemas.microsoft.com/office/powerpoint/2010/main" val="1015743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Because goal setting is such an important part of</a:t>
            </a:r>
            <a:r>
              <a:rPr lang="en-US" baseline="0" dirty="0" smtClean="0"/>
              <a:t> both the mid-year and annual review process, we want to spend some time discussing the purpose of goals and how to write meaningful goals.</a:t>
            </a:r>
          </a:p>
          <a:p>
            <a:endParaRPr lang="en-US" baseline="0" dirty="0" smtClean="0"/>
          </a:p>
          <a:p>
            <a:r>
              <a:rPr lang="en-US" baseline="0" dirty="0" smtClean="0"/>
              <a:t>So anyone, what is a goal? </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6</a:t>
            </a:fld>
            <a:endParaRPr lang="en-US" dirty="0"/>
          </a:p>
        </p:txBody>
      </p:sp>
    </p:spTree>
    <p:extLst>
      <p:ext uri="{BB962C8B-B14F-4D97-AF65-F5344CB8AC3E}">
        <p14:creationId xmlns:p14="http://schemas.microsoft.com/office/powerpoint/2010/main" val="2583902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Correct,</a:t>
            </a:r>
            <a:r>
              <a:rPr lang="en-US" baseline="0" dirty="0" smtClean="0"/>
              <a:t> a goal is a …..</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7</a:t>
            </a:fld>
            <a:endParaRPr lang="en-US" dirty="0"/>
          </a:p>
        </p:txBody>
      </p:sp>
    </p:spTree>
    <p:extLst>
      <p:ext uri="{BB962C8B-B14F-4D97-AF65-F5344CB8AC3E}">
        <p14:creationId xmlns:p14="http://schemas.microsoft.com/office/powerpoint/2010/main" val="2841172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Goals</a:t>
            </a:r>
            <a:r>
              <a:rPr lang="en-US" baseline="0" dirty="0" smtClean="0"/>
              <a:t> that help us build new strengths are s</a:t>
            </a:r>
            <a:r>
              <a:rPr lang="en-US" dirty="0" smtClean="0"/>
              <a:t>ometime called “ stretch” goals.</a:t>
            </a:r>
            <a:endParaRPr lang="en-US" dirty="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8</a:t>
            </a:fld>
            <a:endParaRPr lang="en-US" dirty="0"/>
          </a:p>
        </p:txBody>
      </p:sp>
    </p:spTree>
    <p:extLst>
      <p:ext uri="{BB962C8B-B14F-4D97-AF65-F5344CB8AC3E}">
        <p14:creationId xmlns:p14="http://schemas.microsoft.com/office/powerpoint/2010/main" val="4085010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The five W’s answer</a:t>
            </a:r>
            <a:r>
              <a:rPr lang="en-US" baseline="0" dirty="0" smtClean="0"/>
              <a:t> Specific </a:t>
            </a:r>
          </a:p>
          <a:p>
            <a:endParaRPr lang="en-US" baseline="0" dirty="0" smtClean="0"/>
          </a:p>
          <a:p>
            <a:r>
              <a:rPr lang="en-US" dirty="0" smtClean="0"/>
              <a:t>What</a:t>
            </a:r>
            <a:r>
              <a:rPr lang="en-US" baseline="0" dirty="0" smtClean="0"/>
              <a:t> is to be done</a:t>
            </a:r>
          </a:p>
          <a:p>
            <a:r>
              <a:rPr lang="en-US" baseline="0" dirty="0" smtClean="0"/>
              <a:t>Who is involved</a:t>
            </a:r>
          </a:p>
          <a:p>
            <a:r>
              <a:rPr lang="en-US" baseline="0" dirty="0" smtClean="0"/>
              <a:t>Why are we doing it</a:t>
            </a:r>
          </a:p>
          <a:p>
            <a:r>
              <a:rPr lang="en-US" baseline="0" dirty="0" smtClean="0"/>
              <a:t>Where are we doing  it (location as applicable)</a:t>
            </a:r>
          </a:p>
          <a:p>
            <a:r>
              <a:rPr lang="en-US" baseline="0" dirty="0" smtClean="0"/>
              <a:t>Which –requirements/limitations</a:t>
            </a:r>
          </a:p>
          <a:p>
            <a:r>
              <a:rPr lang="en-US" baseline="0" dirty="0" smtClean="0"/>
              <a:t>Measure – how many, how much, how will we know when it has been achieved</a:t>
            </a:r>
          </a:p>
          <a:p>
            <a:endParaRPr lang="en-US" baseline="0" dirty="0" smtClean="0"/>
          </a:p>
          <a:p>
            <a:r>
              <a:rPr lang="en-US" baseline="0" dirty="0" smtClean="0"/>
              <a:t>Attainable – is it possible? How can we attain this goal?</a:t>
            </a:r>
          </a:p>
          <a:p>
            <a:endParaRPr lang="en-US" baseline="0" dirty="0" smtClean="0"/>
          </a:p>
          <a:p>
            <a:r>
              <a:rPr lang="en-US" baseline="0" dirty="0" smtClean="0"/>
              <a:t>Relevant – is it also relevant to the department, division, or university goals</a:t>
            </a:r>
          </a:p>
          <a:p>
            <a:endParaRPr lang="en-US" baseline="0" dirty="0" smtClean="0"/>
          </a:p>
          <a:p>
            <a:r>
              <a:rPr lang="en-US" baseline="0" dirty="0" smtClean="0"/>
              <a:t>Time Frame – when should this goal be achieved -  also what can you do today, in six weeks, in six months…</a:t>
            </a:r>
          </a:p>
          <a:p>
            <a:endParaRPr lang="en-US" baseline="0" dirty="0" smtClean="0"/>
          </a:p>
          <a:p>
            <a:r>
              <a:rPr lang="en-US" baseline="0" dirty="0" smtClean="0"/>
              <a:t>The research is now showing additions to this acronym….E for evaluate the goals, R for Reevaluate the goals and even S—satisfies strategic vision.  </a:t>
            </a:r>
          </a:p>
          <a:p>
            <a:endParaRPr lang="en-US" baseline="0" dirty="0" smtClean="0"/>
          </a:p>
          <a:p>
            <a:r>
              <a:rPr lang="en-US" dirty="0" smtClean="0"/>
              <a:t>http://en.wikipedia.org/wiki/Wikipedia:Text_of_Creative_Commons_Attribution-ShareAlike_3.0_Unported_License</a:t>
            </a:r>
          </a:p>
          <a:p>
            <a:endParaRPr lang="en-US" dirty="0" smtClean="0"/>
          </a:p>
        </p:txBody>
      </p:sp>
      <p:sp>
        <p:nvSpPr>
          <p:cNvPr id="4" name="Slide Number Placeholder 3"/>
          <p:cNvSpPr>
            <a:spLocks noGrp="1"/>
          </p:cNvSpPr>
          <p:nvPr>
            <p:ph type="sldNum" sz="quarter" idx="10"/>
          </p:nvPr>
        </p:nvSpPr>
        <p:spPr/>
        <p:txBody>
          <a:bodyPr/>
          <a:lstStyle/>
          <a:p>
            <a:pPr>
              <a:defRPr/>
            </a:pPr>
            <a:fld id="{9D66BC8B-E2FD-436B-8B67-24E4FDB99CD6}" type="slidenum">
              <a:rPr lang="en-US" smtClean="0"/>
              <a:pPr>
                <a:defRPr/>
              </a:pPr>
              <a:t>9</a:t>
            </a:fld>
            <a:endParaRPr lang="en-US" dirty="0"/>
          </a:p>
        </p:txBody>
      </p:sp>
    </p:spTree>
    <p:extLst>
      <p:ext uri="{BB962C8B-B14F-4D97-AF65-F5344CB8AC3E}">
        <p14:creationId xmlns:p14="http://schemas.microsoft.com/office/powerpoint/2010/main" val="959368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069975"/>
          </a:xfrm>
        </p:spPr>
        <p:txBody>
          <a:bodyPr/>
          <a:lstStyle>
            <a:lvl1pPr algn="ctr">
              <a:defRPr sz="3400" cap="all">
                <a:latin typeface="Verdana"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200400"/>
            <a:ext cx="6400800" cy="914400"/>
          </a:xfrm>
        </p:spPr>
        <p:txBody>
          <a:bodyPr/>
          <a:lstStyle>
            <a:lvl1pPr marL="0" indent="0" algn="ctr">
              <a:buNone/>
              <a:defRPr>
                <a:latin typeface="Verdana"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Rectangle 5"/>
          <p:cNvSpPr>
            <a:spLocks noGrp="1" noChangeArrowheads="1"/>
          </p:cNvSpPr>
          <p:nvPr>
            <p:ph type="ftr" sz="quarter" idx="10"/>
          </p:nvPr>
        </p:nvSpPr>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p:txBody>
          <a:bodyPr/>
          <a:lstStyle>
            <a:lvl1pPr>
              <a:defRPr/>
            </a:lvl1pPr>
          </a:lstStyle>
          <a:p>
            <a:pPr>
              <a:defRPr/>
            </a:pPr>
            <a:fld id="{6BB1EEBC-BA67-4CBF-9A57-C13EEC5F7BCB}" type="slidenum">
              <a:rPr lang="en-US"/>
              <a:pPr>
                <a:defRPr/>
              </a:pPr>
              <a:t>‹#›</a:t>
            </a:fld>
            <a:endParaRPr lang="en-US" dirty="0"/>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Verdana" pitchFamily="34" charset="0"/>
              </a:defRPr>
            </a:lvl1pPr>
            <a:lvl2pPr>
              <a:defRPr>
                <a:latin typeface="Verdana" pitchFamily="34" charset="0"/>
              </a:defRPr>
            </a:lvl2pPr>
            <a:lvl3pPr>
              <a:defRPr>
                <a:latin typeface="Verdana" pitchFamily="34" charset="0"/>
              </a:defRPr>
            </a:lvl3pPr>
            <a:lvl4pPr>
              <a:defRPr>
                <a:latin typeface="Verdana" pitchFamily="34" charset="0"/>
              </a:defRPr>
            </a:lvl4pPr>
            <a:lvl5pPr>
              <a:defRPr>
                <a:latin typeface="Verdan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B57709-F7F0-498E-893E-3B2F7E29B391}" type="slidenum">
              <a:rPr lang="en-US"/>
              <a:pPr>
                <a:defRPr/>
              </a:pPr>
              <a:t>‹#›</a:t>
            </a:fld>
            <a:endParaRPr lang="en-US" dirty="0"/>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484416"/>
            <a:ext cx="2057400" cy="4641747"/>
          </a:xfrm>
        </p:spPr>
        <p:txBody>
          <a:bodyPr vert="eaVert"/>
          <a:lstStyle>
            <a:lvl1pPr>
              <a:defRPr>
                <a:latin typeface="Verdana"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1436914"/>
            <a:ext cx="6019800" cy="4689249"/>
          </a:xfrm>
        </p:spPr>
        <p:txBody>
          <a:bodyPr vert="eaVert"/>
          <a:lstStyle>
            <a:lvl1pPr>
              <a:defRPr>
                <a:latin typeface="Verdana" pitchFamily="34" charset="0"/>
              </a:defRPr>
            </a:lvl1pPr>
            <a:lvl2pPr>
              <a:defRPr>
                <a:latin typeface="Verdana" pitchFamily="34" charset="0"/>
              </a:defRPr>
            </a:lvl2pPr>
            <a:lvl3pPr>
              <a:defRPr>
                <a:latin typeface="Verdana" pitchFamily="34" charset="0"/>
              </a:defRPr>
            </a:lvl3pPr>
            <a:lvl4pPr>
              <a:defRPr>
                <a:latin typeface="Verdana" pitchFamily="34" charset="0"/>
              </a:defRPr>
            </a:lvl4pPr>
            <a:lvl5pPr>
              <a:defRPr>
                <a:latin typeface="Verdan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A8013BA-7AB5-4D21-B8B7-F8195982F218}" type="slidenum">
              <a:rPr lang="en-US"/>
              <a:pPr>
                <a:defRPr/>
              </a:pPr>
              <a:t>‹#›</a:t>
            </a:fld>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Verdana" pitchFamily="34" charset="0"/>
              </a:defRPr>
            </a:lvl1pPr>
            <a:lvl2pPr>
              <a:defRPr>
                <a:latin typeface="Verdana" pitchFamily="34" charset="0"/>
              </a:defRPr>
            </a:lvl2pPr>
            <a:lvl3pPr>
              <a:defRPr>
                <a:latin typeface="Verdana" pitchFamily="34" charset="0"/>
              </a:defRPr>
            </a:lvl3pPr>
            <a:lvl4pPr>
              <a:defRPr>
                <a:latin typeface="Verdana" pitchFamily="34" charset="0"/>
              </a:defRPr>
            </a:lvl4pPr>
            <a:lvl5pPr>
              <a:defRPr>
                <a:latin typeface="Verdan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xfrm>
            <a:off x="2368550" y="5478463"/>
            <a:ext cx="2133600" cy="476250"/>
          </a:xfrm>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461E1829-B76C-45E4-922C-25FE0672FE0A}" type="slidenum">
              <a:rPr lang="en-US"/>
              <a:pPr>
                <a:defRPr/>
              </a:pPr>
              <a:t>‹#›</a:t>
            </a:fld>
            <a:endParaRPr lang="en-US" dirty="0"/>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Verdana"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Verdana"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D96ADC4-1DEA-4C35-A08A-5B95078C6498}" type="slidenum">
              <a:rPr lang="en-US"/>
              <a:pPr>
                <a:defRPr/>
              </a:pPr>
              <a:t>‹#›</a:t>
            </a:fld>
            <a:endParaRPr lang="en-US" dirty="0"/>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defRPr>
            </a:lvl1pPr>
          </a:lstStyle>
          <a:p>
            <a:r>
              <a:rPr lang="en-US" dirty="0" smtClean="0"/>
              <a:t>Click to edit Master title style</a:t>
            </a:r>
            <a:endParaRPr lang="en-US" dirty="0"/>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4106C766-AD0D-4C16-964E-4F1BD60F707F}" type="slidenum">
              <a:rPr lang="en-US"/>
              <a:pPr>
                <a:defRPr/>
              </a:pPr>
              <a:t>‹#›</a:t>
            </a:fld>
            <a:endParaRPr lang="en-US" dirty="0"/>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defRPr>
            </a:lvl1pPr>
          </a:lstStyle>
          <a:p>
            <a:r>
              <a:rPr lang="en-US" dirty="0" smtClean="0"/>
              <a:t>Click to edit Master title style</a:t>
            </a:r>
            <a:endParaRPr lang="en-US" dirty="0"/>
          </a:p>
        </p:txBody>
      </p:sp>
      <p:sp>
        <p:nvSpPr>
          <p:cNvPr id="4" name="Content Placeholder 3"/>
          <p:cNvSpPr>
            <a:spLocks noGrp="1"/>
          </p:cNvSpPr>
          <p:nvPr>
            <p:ph sz="half" idx="2"/>
          </p:nvPr>
        </p:nvSpPr>
        <p:spPr>
          <a:xfrm>
            <a:off x="457200" y="2174875"/>
            <a:ext cx="4040188" cy="3951288"/>
          </a:xfrm>
        </p:spPr>
        <p:txBody>
          <a:bodyPr/>
          <a:lstStyle>
            <a:lvl1pPr>
              <a:defRPr sz="2400">
                <a:latin typeface="Verdana" pitchFamily="34" charset="0"/>
              </a:defRPr>
            </a:lvl1pPr>
            <a:lvl2pPr>
              <a:defRPr sz="2000">
                <a:latin typeface="Verdana" pitchFamily="34" charset="0"/>
              </a:defRPr>
            </a:lvl2pPr>
            <a:lvl3pPr>
              <a:defRPr sz="1800">
                <a:latin typeface="Verdana" pitchFamily="34" charset="0"/>
              </a:defRPr>
            </a:lvl3pPr>
            <a:lvl4pPr>
              <a:defRPr sz="1600">
                <a:latin typeface="Verdana" pitchFamily="34" charset="0"/>
              </a:defRPr>
            </a:lvl4pPr>
            <a:lvl5pPr>
              <a:defRPr sz="1600">
                <a:latin typeface="Verdana"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5"/>
          <p:cNvSpPr>
            <a:spLocks noGrp="1"/>
          </p:cNvSpPr>
          <p:nvPr>
            <p:ph sz="quarter" idx="4"/>
          </p:nvPr>
        </p:nvSpPr>
        <p:spPr>
          <a:xfrm>
            <a:off x="4645025" y="2174875"/>
            <a:ext cx="4041775" cy="3951288"/>
          </a:xfrm>
        </p:spPr>
        <p:txBody>
          <a:bodyPr/>
          <a:lstStyle>
            <a:lvl1pPr>
              <a:defRPr sz="2400">
                <a:latin typeface="Verdana" pitchFamily="34" charset="0"/>
              </a:defRPr>
            </a:lvl1pPr>
            <a:lvl2pPr>
              <a:defRPr sz="2000">
                <a:latin typeface="Verdana" pitchFamily="34" charset="0"/>
              </a:defRPr>
            </a:lvl2pPr>
            <a:lvl3pPr>
              <a:defRPr sz="1800">
                <a:latin typeface="Verdana" pitchFamily="34" charset="0"/>
              </a:defRPr>
            </a:lvl3pPr>
            <a:lvl4pPr>
              <a:defRPr sz="1600">
                <a:latin typeface="Verdana" pitchFamily="34" charset="0"/>
              </a:defRPr>
            </a:lvl4pPr>
            <a:lvl5pPr>
              <a:defRPr sz="1600">
                <a:latin typeface="Verdana"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7"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2"/>
          </p:nvPr>
        </p:nvSpPr>
        <p:spPr>
          <a:ln/>
        </p:spPr>
        <p:txBody>
          <a:bodyPr/>
          <a:lstStyle>
            <a:lvl1pPr>
              <a:defRPr/>
            </a:lvl1pPr>
          </a:lstStyle>
          <a:p>
            <a:pPr>
              <a:defRPr/>
            </a:pPr>
            <a:fld id="{FC492CFC-67E6-4AA8-A2E3-4E3ABDDCDCD0}" type="slidenum">
              <a:rPr lang="en-US"/>
              <a:pPr>
                <a:defRPr/>
              </a:pPr>
              <a:t>‹#›</a:t>
            </a:fld>
            <a:endParaRPr lang="en-US" dirty="0"/>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itchFamily="34" charset="0"/>
              </a:defRPr>
            </a:lvl1pPr>
          </a:lstStyle>
          <a:p>
            <a:r>
              <a:rPr lang="en-US" dirty="0" smtClean="0"/>
              <a:t>Click to edit Master title style</a:t>
            </a:r>
            <a:endParaRPr lang="en-US" dirty="0"/>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63BE50F7-36B9-437A-AD8B-628B504EC460}" type="slidenum">
              <a:rPr lang="en-US"/>
              <a:pPr>
                <a:defRPr/>
              </a:pPr>
              <a:t>‹#›</a:t>
            </a:fld>
            <a:endParaRPr lang="en-US" dirty="0"/>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B4A66F7-327E-4A61-945A-1ADA3CF5C9EC}" type="slidenum">
              <a:rPr lang="en-US"/>
              <a:pPr>
                <a:defRPr/>
              </a:pPr>
              <a:t>‹#›</a:t>
            </a:fld>
            <a:endParaRPr lang="en-US" dirty="0"/>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97823" y="1448708"/>
            <a:ext cx="3008313" cy="1162050"/>
          </a:xfrm>
        </p:spPr>
        <p:txBody>
          <a:bodyPr anchor="b"/>
          <a:lstStyle>
            <a:lvl1pPr algn="l">
              <a:defRPr sz="2000" b="1">
                <a:latin typeface="Verdana"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389413"/>
            <a:ext cx="5111750" cy="4736750"/>
          </a:xfrm>
        </p:spPr>
        <p:txBody>
          <a:bodyPr/>
          <a:lstStyle>
            <a:lvl1pPr>
              <a:defRPr sz="3200">
                <a:latin typeface="Verdana" pitchFamily="34" charset="0"/>
              </a:defRPr>
            </a:lvl1pPr>
            <a:lvl2pPr>
              <a:defRPr sz="2800">
                <a:latin typeface="Verdana" pitchFamily="34" charset="0"/>
              </a:defRPr>
            </a:lvl2pPr>
            <a:lvl3pPr>
              <a:defRPr sz="2400">
                <a:latin typeface="Verdana" pitchFamily="34" charset="0"/>
              </a:defRPr>
            </a:lvl3pPr>
            <a:lvl4pPr>
              <a:defRPr sz="2000">
                <a:latin typeface="Verdana" pitchFamily="34" charset="0"/>
              </a:defRPr>
            </a:lvl4pPr>
            <a:lvl5pPr>
              <a:defRPr sz="2000">
                <a:latin typeface="Verdana"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70D2718-A1C9-4073-B022-B732C7D1FD9E}" type="slidenum">
              <a:rPr lang="en-US"/>
              <a:pPr>
                <a:defRPr/>
              </a:pPr>
              <a:t>‹#›</a:t>
            </a:fld>
            <a:endParaRPr lang="en-US" dirty="0"/>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Verdana"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Verdana"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Verdan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9F79F43-17B6-4871-87B3-F620D7E668C6}" type="slidenum">
              <a:rPr lang="en-US"/>
              <a:pPr>
                <a:defRPr/>
              </a:pPr>
              <a:t>‹#›</a:t>
            </a:fld>
            <a:endParaRPr lang="en-US" dirty="0"/>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447800"/>
            <a:ext cx="82296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81000" y="2057400"/>
            <a:ext cx="8229600" cy="3200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4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8" charset="0"/>
                <a:ea typeface="ＭＳ Ｐゴシック" pitchFamily="-108" charset="-128"/>
                <a:cs typeface="ＭＳ Ｐゴシック" pitchFamily="-108" charset="-128"/>
              </a:defRPr>
            </a:lvl1pPr>
          </a:lstStyle>
          <a:p>
            <a:pPr>
              <a:defRPr/>
            </a:pPr>
            <a:endParaRPr lang="en-US" dirty="0"/>
          </a:p>
        </p:txBody>
      </p:sp>
      <p:sp>
        <p:nvSpPr>
          <p:cNvPr id="1054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2800">
                <a:latin typeface="Arial" pitchFamily="-108" charset="0"/>
                <a:ea typeface="ＭＳ Ｐゴシック" pitchFamily="-108" charset="-128"/>
                <a:cs typeface="ＭＳ Ｐゴシック" pitchFamily="-108" charset="-128"/>
              </a:defRPr>
            </a:lvl1pPr>
          </a:lstStyle>
          <a:p>
            <a:pPr>
              <a:defRPr/>
            </a:pPr>
            <a:endParaRPr lang="en-US" dirty="0"/>
          </a:p>
        </p:txBody>
      </p:sp>
      <p:sp>
        <p:nvSpPr>
          <p:cNvPr id="1054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0F9CAD0-E1B5-46D0-87A0-D0455DFEC72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89" r:id="rId1"/>
    <p:sldLayoutId id="2147483790"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Lst>
  <p:transition spd="med">
    <p:fade/>
  </p:transition>
  <p:txStyles>
    <p:titleStyle>
      <a:lvl1pPr algn="l" rtl="0" eaLnBrk="0" fontAlgn="base" hangingPunct="0">
        <a:spcBef>
          <a:spcPct val="0"/>
        </a:spcBef>
        <a:spcAft>
          <a:spcPct val="0"/>
        </a:spcAft>
        <a:defRPr sz="3400" i="1">
          <a:solidFill>
            <a:srgbClr val="595959"/>
          </a:solidFill>
          <a:latin typeface="Verdana" pitchFamily="34" charset="0"/>
          <a:ea typeface="ＭＳ Ｐゴシック" pitchFamily="-112" charset="-128"/>
          <a:cs typeface="Times"/>
        </a:defRPr>
      </a:lvl1pPr>
      <a:lvl2pPr algn="l" rtl="0" eaLnBrk="0" fontAlgn="base" hangingPunct="0">
        <a:spcBef>
          <a:spcPct val="0"/>
        </a:spcBef>
        <a:spcAft>
          <a:spcPct val="0"/>
        </a:spcAft>
        <a:defRPr sz="3400" i="1">
          <a:solidFill>
            <a:srgbClr val="595959"/>
          </a:solidFill>
          <a:latin typeface="Verdana" pitchFamily="34" charset="0"/>
          <a:ea typeface="ＭＳ Ｐゴシック" pitchFamily="-112" charset="-128"/>
          <a:cs typeface="Times" charset="0"/>
        </a:defRPr>
      </a:lvl2pPr>
      <a:lvl3pPr algn="l" rtl="0" eaLnBrk="0" fontAlgn="base" hangingPunct="0">
        <a:spcBef>
          <a:spcPct val="0"/>
        </a:spcBef>
        <a:spcAft>
          <a:spcPct val="0"/>
        </a:spcAft>
        <a:defRPr sz="3400" i="1">
          <a:solidFill>
            <a:srgbClr val="595959"/>
          </a:solidFill>
          <a:latin typeface="Verdana" pitchFamily="34" charset="0"/>
          <a:ea typeface="ＭＳ Ｐゴシック" pitchFamily="-112" charset="-128"/>
          <a:cs typeface="Times" charset="0"/>
        </a:defRPr>
      </a:lvl3pPr>
      <a:lvl4pPr algn="l" rtl="0" eaLnBrk="0" fontAlgn="base" hangingPunct="0">
        <a:spcBef>
          <a:spcPct val="0"/>
        </a:spcBef>
        <a:spcAft>
          <a:spcPct val="0"/>
        </a:spcAft>
        <a:defRPr sz="3400" i="1">
          <a:solidFill>
            <a:srgbClr val="595959"/>
          </a:solidFill>
          <a:latin typeface="Verdana" pitchFamily="34" charset="0"/>
          <a:ea typeface="ＭＳ Ｐゴシック" pitchFamily="-112" charset="-128"/>
          <a:cs typeface="Times" charset="0"/>
        </a:defRPr>
      </a:lvl4pPr>
      <a:lvl5pPr algn="l" rtl="0" eaLnBrk="0" fontAlgn="base" hangingPunct="0">
        <a:spcBef>
          <a:spcPct val="0"/>
        </a:spcBef>
        <a:spcAft>
          <a:spcPct val="0"/>
        </a:spcAft>
        <a:defRPr sz="3400" i="1">
          <a:solidFill>
            <a:srgbClr val="595959"/>
          </a:solidFill>
          <a:latin typeface="Verdana" pitchFamily="34" charset="0"/>
          <a:ea typeface="ＭＳ Ｐゴシック" pitchFamily="-112" charset="-128"/>
          <a:cs typeface="Times"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SzPct val="100000"/>
        <a:buBlip>
          <a:blip r:embed="rId14"/>
        </a:buBlip>
        <a:defRPr sz="2800">
          <a:solidFill>
            <a:schemeClr val="tx1"/>
          </a:solidFill>
          <a:latin typeface="Verdana" pitchFamily="34" charset="0"/>
          <a:ea typeface="ＭＳ Ｐゴシック" pitchFamily="-112" charset="-128"/>
          <a:cs typeface="Verdana" pitchFamily="34" charset="0"/>
        </a:defRPr>
      </a:lvl1pPr>
      <a:lvl2pPr marL="742950" indent="-285750" algn="l" rtl="0" eaLnBrk="0" fontAlgn="base" hangingPunct="0">
        <a:spcBef>
          <a:spcPct val="20000"/>
        </a:spcBef>
        <a:spcAft>
          <a:spcPct val="0"/>
        </a:spcAft>
        <a:buSzPct val="100000"/>
        <a:buBlip>
          <a:blip r:embed="rId14"/>
        </a:buBlip>
        <a:defRPr sz="2600">
          <a:solidFill>
            <a:schemeClr val="tx1"/>
          </a:solidFill>
          <a:latin typeface="Verdana" pitchFamily="34" charset="0"/>
          <a:ea typeface="ＭＳ Ｐゴシック" pitchFamily="-112" charset="-128"/>
          <a:cs typeface="Verdana" pitchFamily="34" charset="0"/>
        </a:defRPr>
      </a:lvl2pPr>
      <a:lvl3pPr marL="1143000" indent="-228600" algn="l" rtl="0" eaLnBrk="0" fontAlgn="base" hangingPunct="0">
        <a:spcBef>
          <a:spcPct val="20000"/>
        </a:spcBef>
        <a:spcAft>
          <a:spcPct val="0"/>
        </a:spcAft>
        <a:buSzPct val="100000"/>
        <a:buBlip>
          <a:blip r:embed="rId14"/>
        </a:buBlip>
        <a:defRPr sz="2400">
          <a:solidFill>
            <a:schemeClr val="tx1"/>
          </a:solidFill>
          <a:latin typeface="Verdana" pitchFamily="34" charset="0"/>
          <a:ea typeface="ＭＳ Ｐゴシック" pitchFamily="-112" charset="-128"/>
          <a:cs typeface="Verdana" pitchFamily="34" charset="0"/>
        </a:defRPr>
      </a:lvl3pPr>
      <a:lvl4pPr marL="1600200" indent="-228600" algn="l" rtl="0" eaLnBrk="0" fontAlgn="base" hangingPunct="0">
        <a:spcBef>
          <a:spcPct val="20000"/>
        </a:spcBef>
        <a:spcAft>
          <a:spcPct val="0"/>
        </a:spcAft>
        <a:buSzPct val="100000"/>
        <a:buBlip>
          <a:blip r:embed="rId14"/>
        </a:buBlip>
        <a:defRPr sz="2000">
          <a:solidFill>
            <a:schemeClr val="tx1"/>
          </a:solidFill>
          <a:latin typeface="Verdana" pitchFamily="34" charset="0"/>
          <a:ea typeface="ＭＳ Ｐゴシック" pitchFamily="-112" charset="-128"/>
          <a:cs typeface="Verdana" pitchFamily="34" charset="0"/>
        </a:defRPr>
      </a:lvl4pPr>
      <a:lvl5pPr marL="2057400" indent="-228600" algn="l" rtl="0" eaLnBrk="0" fontAlgn="base" hangingPunct="0">
        <a:spcBef>
          <a:spcPct val="20000"/>
        </a:spcBef>
        <a:spcAft>
          <a:spcPct val="0"/>
        </a:spcAft>
        <a:buSzPct val="100000"/>
        <a:buBlip>
          <a:blip r:embed="rId14"/>
        </a:buBlip>
        <a:defRPr sz="2000">
          <a:solidFill>
            <a:schemeClr val="tx1"/>
          </a:solidFill>
          <a:latin typeface="Verdana" pitchFamily="34" charset="0"/>
          <a:ea typeface="ＭＳ Ｐゴシック" pitchFamily="-112" charset="-128"/>
          <a:cs typeface="Verdana"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5"/>
          <p:cNvSpPr>
            <a:spLocks noGrp="1"/>
          </p:cNvSpPr>
          <p:nvPr>
            <p:ph type="ctrTitle"/>
          </p:nvPr>
        </p:nvSpPr>
        <p:spPr>
          <a:xfrm>
            <a:off x="625475" y="2073275"/>
            <a:ext cx="7772400" cy="1233488"/>
          </a:xfrm>
        </p:spPr>
        <p:txBody>
          <a:bodyPr/>
          <a:lstStyle/>
          <a:p>
            <a:pPr>
              <a:defRPr/>
            </a:pPr>
            <a:r>
              <a:rPr lang="en-US" sz="6000" cap="none" dirty="0" smtClean="0">
                <a:solidFill>
                  <a:srgbClr val="FF6600"/>
                </a:solidFill>
                <a:effectLst>
                  <a:outerShdw blurRad="38100" dist="38100" dir="2700000" algn="tl">
                    <a:srgbClr val="000000">
                      <a:alpha val="43137"/>
                    </a:srgbClr>
                  </a:outerShdw>
                </a:effectLst>
                <a:ea typeface="ＭＳ Ｐゴシック" charset="-128"/>
              </a:rPr>
              <a:t/>
            </a:r>
            <a:br>
              <a:rPr lang="en-US" sz="6000" cap="none" dirty="0" smtClean="0">
                <a:solidFill>
                  <a:srgbClr val="FF6600"/>
                </a:solidFill>
                <a:effectLst>
                  <a:outerShdw blurRad="38100" dist="38100" dir="2700000" algn="tl">
                    <a:srgbClr val="000000">
                      <a:alpha val="43137"/>
                    </a:srgbClr>
                  </a:outerShdw>
                </a:effectLst>
                <a:ea typeface="ＭＳ Ｐゴシック" charset="-128"/>
              </a:rPr>
            </a:br>
            <a:r>
              <a:rPr lang="en-US" sz="6000" cap="none" dirty="0" smtClean="0">
                <a:solidFill>
                  <a:srgbClr val="FF6600"/>
                </a:solidFill>
                <a:effectLst>
                  <a:outerShdw blurRad="38100" dist="38100" dir="2700000" algn="tl">
                    <a:srgbClr val="000000">
                      <a:alpha val="43137"/>
                    </a:srgbClr>
                  </a:outerShdw>
                </a:effectLst>
                <a:ea typeface="ＭＳ Ｐゴシック" charset="-128"/>
              </a:rPr>
              <a:t>Classified Staff </a:t>
            </a:r>
            <a:br>
              <a:rPr lang="en-US" sz="6000" cap="none" dirty="0" smtClean="0">
                <a:solidFill>
                  <a:srgbClr val="FF6600"/>
                </a:solidFill>
                <a:effectLst>
                  <a:outerShdw blurRad="38100" dist="38100" dir="2700000" algn="tl">
                    <a:srgbClr val="000000">
                      <a:alpha val="43137"/>
                    </a:srgbClr>
                  </a:outerShdw>
                </a:effectLst>
                <a:ea typeface="ＭＳ Ｐゴシック" charset="-128"/>
              </a:rPr>
            </a:br>
            <a:r>
              <a:rPr lang="en-US" sz="6000" cap="none" dirty="0" smtClean="0">
                <a:solidFill>
                  <a:srgbClr val="FF6600"/>
                </a:solidFill>
                <a:effectLst>
                  <a:outerShdw blurRad="38100" dist="38100" dir="2700000" algn="tl">
                    <a:srgbClr val="000000">
                      <a:alpha val="43137"/>
                    </a:srgbClr>
                  </a:outerShdw>
                </a:effectLst>
                <a:ea typeface="ＭＳ Ｐゴシック" charset="-128"/>
              </a:rPr>
              <a:t>Performance Appraisal</a:t>
            </a:r>
          </a:p>
        </p:txBody>
      </p:sp>
      <p:pic>
        <p:nvPicPr>
          <p:cNvPr id="4100" name="Picture 3" descr="BGSULOGO"/>
          <p:cNvPicPr>
            <a:picLocks noChangeAspect="1" noChangeArrowheads="1"/>
          </p:cNvPicPr>
          <p:nvPr/>
        </p:nvPicPr>
        <p:blipFill>
          <a:blip r:embed="rId3" cstate="print"/>
          <a:srcRect/>
          <a:stretch>
            <a:fillRect/>
          </a:stretch>
        </p:blipFill>
        <p:spPr bwMode="auto">
          <a:xfrm>
            <a:off x="243713" y="5341669"/>
            <a:ext cx="1460500" cy="379413"/>
          </a:xfrm>
          <a:prstGeom prst="rect">
            <a:avLst/>
          </a:prstGeom>
          <a:noFill/>
          <a:ln w="9525">
            <a:noFill/>
            <a:miter lim="800000"/>
            <a:headEnd/>
            <a:tailEnd/>
          </a:ln>
        </p:spPr>
      </p:pic>
      <p:sp>
        <p:nvSpPr>
          <p:cNvPr id="4101" name="Rectangle 4"/>
          <p:cNvSpPr>
            <a:spLocks noChangeArrowheads="1"/>
          </p:cNvSpPr>
          <p:nvPr/>
        </p:nvSpPr>
        <p:spPr bwMode="auto">
          <a:xfrm>
            <a:off x="0" y="5749471"/>
            <a:ext cx="2671950" cy="646331"/>
          </a:xfrm>
          <a:prstGeom prst="rect">
            <a:avLst/>
          </a:prstGeom>
          <a:noFill/>
          <a:ln w="9525">
            <a:noFill/>
            <a:miter lim="800000"/>
            <a:headEnd/>
            <a:tailEnd/>
          </a:ln>
        </p:spPr>
        <p:txBody>
          <a:bodyPr wrap="none">
            <a:spAutoFit/>
          </a:bodyPr>
          <a:lstStyle/>
          <a:p>
            <a:r>
              <a:rPr lang="en-US" sz="1200" dirty="0">
                <a:latin typeface="Verdana" pitchFamily="34" charset="0"/>
              </a:rPr>
              <a:t>Office of Human Resources </a:t>
            </a:r>
            <a:r>
              <a:rPr lang="en-US" sz="1200" dirty="0" smtClean="0">
                <a:latin typeface="Verdana" pitchFamily="34" charset="0"/>
              </a:rPr>
              <a:t>and </a:t>
            </a:r>
          </a:p>
          <a:p>
            <a:r>
              <a:rPr lang="en-US" sz="1200" dirty="0" smtClean="0">
                <a:latin typeface="Verdana" pitchFamily="34" charset="0"/>
              </a:rPr>
              <a:t>Classified Staff Council</a:t>
            </a:r>
          </a:p>
          <a:p>
            <a:endParaRPr lang="en-US" sz="1200" dirty="0">
              <a:latin typeface="Verdana" pitchFamily="34" charset="0"/>
            </a:endParaRP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rgbClr val="FF6600"/>
                </a:solidFill>
                <a:effectLst>
                  <a:outerShdw blurRad="38100" dist="38100" dir="2700000" algn="tl">
                    <a:srgbClr val="000000">
                      <a:alpha val="43137"/>
                    </a:srgbClr>
                  </a:outerShdw>
                </a:effectLst>
              </a:rPr>
              <a:t>Let’s Make it SMART</a:t>
            </a:r>
            <a:endParaRPr lang="en-US" dirty="0">
              <a:solidFill>
                <a:srgbClr val="FF6600"/>
              </a:solidFill>
              <a:effectLst>
                <a:outerShdw blurRad="38100" dist="38100" dir="2700000" algn="tl">
                  <a:srgbClr val="000000">
                    <a:alpha val="43137"/>
                  </a:srgbClr>
                </a:outerShdw>
              </a:effectLst>
            </a:endParaRPr>
          </a:p>
        </p:txBody>
      </p:sp>
      <p:sp>
        <p:nvSpPr>
          <p:cNvPr id="11267" name="Content Placeholder 2"/>
          <p:cNvSpPr>
            <a:spLocks noGrp="1"/>
          </p:cNvSpPr>
          <p:nvPr>
            <p:ph idx="1"/>
          </p:nvPr>
        </p:nvSpPr>
        <p:spPr>
          <a:xfrm>
            <a:off x="371475" y="2276475"/>
            <a:ext cx="8229600" cy="3705225"/>
          </a:xfrm>
        </p:spPr>
        <p:txBody>
          <a:bodyPr/>
          <a:lstStyle/>
          <a:p>
            <a:pPr>
              <a:buFont typeface="Arial" pitchFamily="34" charset="0"/>
              <a:buChar char="•"/>
            </a:pPr>
            <a:r>
              <a:rPr lang="en-US" sz="2400" dirty="0" smtClean="0">
                <a:ea typeface="ＭＳ Ｐゴシック" charset="-128"/>
              </a:rPr>
              <a:t>Increase customer satisfaction</a:t>
            </a:r>
          </a:p>
          <a:p>
            <a:pPr>
              <a:buFont typeface="Arial" pitchFamily="34" charset="0"/>
              <a:buChar char="•"/>
            </a:pPr>
            <a:r>
              <a:rPr lang="en-US" sz="2400" dirty="0" smtClean="0">
                <a:ea typeface="ＭＳ Ｐゴシック" charset="-128"/>
              </a:rPr>
              <a:t>Advise more students</a:t>
            </a:r>
          </a:p>
          <a:p>
            <a:pPr>
              <a:buFont typeface="Arial" pitchFamily="34" charset="0"/>
              <a:buChar char="•"/>
            </a:pPr>
            <a:r>
              <a:rPr lang="en-US" sz="2400" dirty="0" smtClean="0">
                <a:ea typeface="ＭＳ Ｐゴシック" charset="-128"/>
              </a:rPr>
              <a:t>Clean classrooms quicker</a:t>
            </a:r>
          </a:p>
          <a:p>
            <a:pPr>
              <a:buFont typeface="Arial" pitchFamily="34" charset="0"/>
              <a:buChar char="•"/>
            </a:pPr>
            <a:r>
              <a:rPr lang="en-US" sz="2400" dirty="0" smtClean="0">
                <a:ea typeface="ＭＳ Ｐゴシック" charset="-128"/>
              </a:rPr>
              <a:t>Update Web site</a:t>
            </a:r>
          </a:p>
          <a:p>
            <a:pPr>
              <a:buFont typeface="Arial" pitchFamily="34" charset="0"/>
              <a:buChar char="•"/>
            </a:pPr>
            <a:r>
              <a:rPr lang="en-US" sz="2400" dirty="0" smtClean="0">
                <a:ea typeface="ＭＳ Ｐゴシック" charset="-128"/>
              </a:rPr>
              <a:t>Reduce office supply expenses</a:t>
            </a:r>
          </a:p>
          <a:p>
            <a:pPr>
              <a:buNone/>
            </a:pPr>
            <a:endParaRPr lang="en-US" sz="2400" dirty="0" smtClean="0">
              <a:ea typeface="ＭＳ Ｐゴシック" charset="-128"/>
            </a:endParaRPr>
          </a:p>
          <a:p>
            <a:pPr>
              <a:buFont typeface="Arial" pitchFamily="34" charset="0"/>
              <a:buChar char="•"/>
            </a:pPr>
            <a:endParaRPr lang="en-US" sz="2400" dirty="0" smtClean="0">
              <a:ea typeface="ＭＳ Ｐゴシック" charset="-128"/>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p:cTn id="7" dur="10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1267">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126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1267">
                                            <p:txEl>
                                              <p:pRg st="1" end="1"/>
                                            </p:txEl>
                                          </p:spTgt>
                                        </p:tgtEl>
                                        <p:attrNameLst>
                                          <p:attrName>style.visibility</p:attrName>
                                        </p:attrNameLst>
                                      </p:cBhvr>
                                      <p:to>
                                        <p:strVal val="visible"/>
                                      </p:to>
                                    </p:set>
                                    <p:anim calcmode="lin" valueType="num">
                                      <p:cBhvr>
                                        <p:cTn id="14" dur="1000" fill="hold"/>
                                        <p:tgtEl>
                                          <p:spTgt spid="11267">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11267">
                                            <p:txEl>
                                              <p:pRg st="1" end="1"/>
                                            </p:txEl>
                                          </p:spTgt>
                                        </p:tgtEl>
                                        <p:attrNameLst>
                                          <p:attrName>ppt_h</p:attrName>
                                        </p:attrNameLst>
                                      </p:cBhvr>
                                      <p:tavLst>
                                        <p:tav tm="0">
                                          <p:val>
                                            <p:fltVal val="0"/>
                                          </p:val>
                                        </p:tav>
                                        <p:tav tm="100000">
                                          <p:val>
                                            <p:strVal val="#ppt_h"/>
                                          </p:val>
                                        </p:tav>
                                      </p:tavLst>
                                    </p:anim>
                                    <p:animEffect transition="in" filter="fade">
                                      <p:cBhvr>
                                        <p:cTn id="16" dur="1000"/>
                                        <p:tgtEl>
                                          <p:spTgt spid="1126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1267">
                                            <p:txEl>
                                              <p:pRg st="2" end="2"/>
                                            </p:txEl>
                                          </p:spTgt>
                                        </p:tgtEl>
                                        <p:attrNameLst>
                                          <p:attrName>style.visibility</p:attrName>
                                        </p:attrNameLst>
                                      </p:cBhvr>
                                      <p:to>
                                        <p:strVal val="visible"/>
                                      </p:to>
                                    </p:set>
                                    <p:anim calcmode="lin" valueType="num">
                                      <p:cBhvr>
                                        <p:cTn id="21" dur="1000" fill="hold"/>
                                        <p:tgtEl>
                                          <p:spTgt spid="11267">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11267">
                                            <p:txEl>
                                              <p:pRg st="2" end="2"/>
                                            </p:txEl>
                                          </p:spTgt>
                                        </p:tgtEl>
                                        <p:attrNameLst>
                                          <p:attrName>ppt_h</p:attrName>
                                        </p:attrNameLst>
                                      </p:cBhvr>
                                      <p:tavLst>
                                        <p:tav tm="0">
                                          <p:val>
                                            <p:fltVal val="0"/>
                                          </p:val>
                                        </p:tav>
                                        <p:tav tm="100000">
                                          <p:val>
                                            <p:strVal val="#ppt_h"/>
                                          </p:val>
                                        </p:tav>
                                      </p:tavLst>
                                    </p:anim>
                                    <p:animEffect transition="in" filter="fade">
                                      <p:cBhvr>
                                        <p:cTn id="23" dur="1000"/>
                                        <p:tgtEl>
                                          <p:spTgt spid="112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 calcmode="lin" valueType="num">
                                      <p:cBhvr>
                                        <p:cTn id="28" dur="1000" fill="hold"/>
                                        <p:tgtEl>
                                          <p:spTgt spid="11267">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11267">
                                            <p:txEl>
                                              <p:pRg st="3" end="3"/>
                                            </p:txEl>
                                          </p:spTgt>
                                        </p:tgtEl>
                                        <p:attrNameLst>
                                          <p:attrName>ppt_h</p:attrName>
                                        </p:attrNameLst>
                                      </p:cBhvr>
                                      <p:tavLst>
                                        <p:tav tm="0">
                                          <p:val>
                                            <p:fltVal val="0"/>
                                          </p:val>
                                        </p:tav>
                                        <p:tav tm="100000">
                                          <p:val>
                                            <p:strVal val="#ppt_h"/>
                                          </p:val>
                                        </p:tav>
                                      </p:tavLst>
                                    </p:anim>
                                    <p:animEffect transition="in" filter="fade">
                                      <p:cBhvr>
                                        <p:cTn id="30" dur="1000"/>
                                        <p:tgtEl>
                                          <p:spTgt spid="1126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11267">
                                            <p:txEl>
                                              <p:pRg st="4" end="4"/>
                                            </p:txEl>
                                          </p:spTgt>
                                        </p:tgtEl>
                                        <p:attrNameLst>
                                          <p:attrName>style.visibility</p:attrName>
                                        </p:attrNameLst>
                                      </p:cBhvr>
                                      <p:to>
                                        <p:strVal val="visible"/>
                                      </p:to>
                                    </p:set>
                                    <p:anim calcmode="lin" valueType="num">
                                      <p:cBhvr>
                                        <p:cTn id="35" dur="1000" fill="hold"/>
                                        <p:tgtEl>
                                          <p:spTgt spid="11267">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11267">
                                            <p:txEl>
                                              <p:pRg st="4" end="4"/>
                                            </p:txEl>
                                          </p:spTgt>
                                        </p:tgtEl>
                                        <p:attrNameLst>
                                          <p:attrName>ppt_h</p:attrName>
                                        </p:attrNameLst>
                                      </p:cBhvr>
                                      <p:tavLst>
                                        <p:tav tm="0">
                                          <p:val>
                                            <p:fltVal val="0"/>
                                          </p:val>
                                        </p:tav>
                                        <p:tav tm="100000">
                                          <p:val>
                                            <p:strVal val="#ppt_h"/>
                                          </p:val>
                                        </p:tav>
                                      </p:tavLst>
                                    </p:anim>
                                    <p:animEffect transition="in" filter="fade">
                                      <p:cBhvr>
                                        <p:cTn id="37" dur="1000"/>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04751" y="2660072"/>
            <a:ext cx="8229600" cy="2953987"/>
          </a:xfrm>
        </p:spPr>
        <p:txBody>
          <a:bodyPr/>
          <a:lstStyle/>
          <a:p>
            <a:endParaRPr lang="en-US" dirty="0"/>
          </a:p>
        </p:txBody>
      </p:sp>
      <p:pic>
        <p:nvPicPr>
          <p:cNvPr id="37897" name="Picture 9" descr="C:\Documents and Settings\lbeeman\Local Settings\Temporary Internet Files\Content.IE5\YC0793JH\MP900400336[1].jpg"/>
          <p:cNvPicPr>
            <a:picLocks noChangeAspect="1" noChangeArrowheads="1"/>
          </p:cNvPicPr>
          <p:nvPr/>
        </p:nvPicPr>
        <p:blipFill>
          <a:blip r:embed="rId3" cstate="print"/>
          <a:srcRect/>
          <a:stretch>
            <a:fillRect/>
          </a:stretch>
        </p:blipFill>
        <p:spPr bwMode="auto">
          <a:xfrm>
            <a:off x="448094" y="2841546"/>
            <a:ext cx="3901440" cy="2599944"/>
          </a:xfrm>
          <a:prstGeom prst="rect">
            <a:avLst/>
          </a:prstGeom>
          <a:noFill/>
          <a:effectLst/>
        </p:spPr>
      </p:pic>
      <p:pic>
        <p:nvPicPr>
          <p:cNvPr id="37900" name="Picture 12" descr="C:\Documents and Settings\lbeeman\Local Settings\Temporary Internet Files\Content.IE5\KMKAPCSF\MP900289529[1].jpg"/>
          <p:cNvPicPr>
            <a:picLocks noChangeAspect="1" noChangeArrowheads="1"/>
          </p:cNvPicPr>
          <p:nvPr/>
        </p:nvPicPr>
        <p:blipFill>
          <a:blip r:embed="rId4" cstate="print"/>
          <a:srcRect/>
          <a:stretch>
            <a:fillRect/>
          </a:stretch>
        </p:blipFill>
        <p:spPr bwMode="auto">
          <a:xfrm>
            <a:off x="5011387" y="3432642"/>
            <a:ext cx="3657600" cy="2462784"/>
          </a:xfrm>
          <a:prstGeom prst="rect">
            <a:avLst/>
          </a:prstGeom>
          <a:noFill/>
        </p:spPr>
      </p:pic>
      <p:sp>
        <p:nvSpPr>
          <p:cNvPr id="7" name="Title 6"/>
          <p:cNvSpPr>
            <a:spLocks noGrp="1"/>
          </p:cNvSpPr>
          <p:nvPr>
            <p:ph type="title"/>
          </p:nvPr>
        </p:nvSpPr>
        <p:spPr/>
        <p:txBody>
          <a:bodyPr/>
          <a:lstStyle/>
          <a:p>
            <a:pPr algn="ctr">
              <a:defRPr/>
            </a:pPr>
            <a:r>
              <a:rPr lang="en-US" dirty="0" smtClean="0">
                <a:solidFill>
                  <a:srgbClr val="FF6600"/>
                </a:solidFill>
                <a:effectLst>
                  <a:outerShdw blurRad="38100" dist="38100" dir="2700000" algn="tl">
                    <a:srgbClr val="000000">
                      <a:alpha val="43137"/>
                    </a:srgbClr>
                  </a:outerShdw>
                </a:effectLst>
                <a:ea typeface="ＭＳ Ｐゴシック" charset="-128"/>
              </a:rPr>
              <a:t>The Performance Appraisal Meeting</a:t>
            </a:r>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38125" y="1447800"/>
            <a:ext cx="8763000" cy="609600"/>
          </a:xfrm>
        </p:spPr>
        <p:txBody>
          <a:bodyPr/>
          <a:lstStyle/>
          <a:p>
            <a:pPr>
              <a:defRPr/>
            </a:pPr>
            <a:r>
              <a:rPr lang="en-US" dirty="0" smtClean="0">
                <a:solidFill>
                  <a:srgbClr val="FF6600"/>
                </a:solidFill>
                <a:effectLst>
                  <a:outerShdw blurRad="38100" dist="38100" dir="2700000" algn="tl">
                    <a:srgbClr val="000000">
                      <a:alpha val="43137"/>
                    </a:srgbClr>
                  </a:outerShdw>
                </a:effectLst>
                <a:ea typeface="ＭＳ Ｐゴシック" charset="-128"/>
              </a:rPr>
              <a:t>Tips for a Effective Appraisal Meeting</a:t>
            </a:r>
          </a:p>
        </p:txBody>
      </p:sp>
      <p:sp>
        <p:nvSpPr>
          <p:cNvPr id="21507" name="Rectangle 8"/>
          <p:cNvSpPr>
            <a:spLocks noChangeArrowheads="1"/>
          </p:cNvSpPr>
          <p:nvPr/>
        </p:nvSpPr>
        <p:spPr bwMode="auto">
          <a:xfrm>
            <a:off x="605725" y="2210574"/>
            <a:ext cx="8063262" cy="4228850"/>
          </a:xfrm>
          <a:prstGeom prst="rect">
            <a:avLst/>
          </a:prstGeom>
          <a:noFill/>
          <a:ln w="9525">
            <a:noFill/>
            <a:miter lim="800000"/>
            <a:headEnd/>
            <a:tailEnd/>
          </a:ln>
        </p:spPr>
        <p:txBody>
          <a:bodyPr wrap="square">
            <a:spAutoFit/>
          </a:bodyPr>
          <a:lstStyle/>
          <a:p>
            <a:pPr marL="342900" indent="-342900" eaLnBrk="0" hangingPunct="0">
              <a:spcBef>
                <a:spcPct val="20000"/>
              </a:spcBef>
              <a:buSzPct val="100000"/>
              <a:buFont typeface="Arial" pitchFamily="34" charset="0"/>
              <a:buChar char="•"/>
            </a:pPr>
            <a:r>
              <a:rPr lang="en-US" sz="1800" dirty="0" smtClean="0">
                <a:latin typeface="Verdana" pitchFamily="34" charset="0"/>
                <a:cs typeface="Verdana" pitchFamily="34" charset="0"/>
              </a:rPr>
              <a:t>Give staff member advance notice of meeting and offer guidance in preparing for meeting</a:t>
            </a:r>
          </a:p>
          <a:p>
            <a:pPr marL="342900" indent="-342900" eaLnBrk="0" hangingPunct="0">
              <a:spcBef>
                <a:spcPct val="20000"/>
              </a:spcBef>
              <a:buSzPct val="100000"/>
              <a:buFont typeface="Arial" pitchFamily="34" charset="0"/>
              <a:buChar char="•"/>
            </a:pPr>
            <a:endParaRPr lang="en-US" sz="1800" dirty="0">
              <a:latin typeface="Verdana" pitchFamily="34" charset="0"/>
              <a:cs typeface="Verdana" pitchFamily="34" charset="0"/>
            </a:endParaRPr>
          </a:p>
          <a:p>
            <a:pPr marL="342900" indent="-342900" eaLnBrk="0" hangingPunct="0">
              <a:spcBef>
                <a:spcPct val="20000"/>
              </a:spcBef>
              <a:buSzPct val="100000"/>
              <a:buFont typeface="Arial" pitchFamily="34" charset="0"/>
              <a:buChar char="•"/>
            </a:pPr>
            <a:r>
              <a:rPr lang="en-US" sz="1800" dirty="0" smtClean="0">
                <a:latin typeface="Verdana" pitchFamily="34" charset="0"/>
                <a:cs typeface="Verdana" pitchFamily="34" charset="0"/>
              </a:rPr>
              <a:t>No </a:t>
            </a:r>
            <a:r>
              <a:rPr lang="en-US" sz="1800" dirty="0">
                <a:latin typeface="Verdana" pitchFamily="34" charset="0"/>
                <a:cs typeface="Verdana" pitchFamily="34" charset="0"/>
              </a:rPr>
              <a:t>surprises </a:t>
            </a:r>
          </a:p>
          <a:p>
            <a:pPr marL="342900" indent="-342900" eaLnBrk="0" hangingPunct="0">
              <a:spcBef>
                <a:spcPct val="20000"/>
              </a:spcBef>
              <a:buSzPct val="100000"/>
              <a:buFont typeface="Arial" pitchFamily="34" charset="0"/>
              <a:buChar char="•"/>
            </a:pPr>
            <a:endParaRPr lang="en-US" sz="1800" dirty="0">
              <a:latin typeface="Verdana" pitchFamily="34" charset="0"/>
              <a:cs typeface="Verdana" pitchFamily="34" charset="0"/>
            </a:endParaRPr>
          </a:p>
          <a:p>
            <a:pPr marL="342900" indent="-342900" eaLnBrk="0" hangingPunct="0">
              <a:spcBef>
                <a:spcPct val="20000"/>
              </a:spcBef>
              <a:buSzPct val="100000"/>
              <a:buFont typeface="Arial" pitchFamily="34" charset="0"/>
              <a:buChar char="•"/>
            </a:pPr>
            <a:r>
              <a:rPr lang="en-US" sz="1800" dirty="0" smtClean="0">
                <a:latin typeface="Verdana" pitchFamily="34" charset="0"/>
                <a:cs typeface="Verdana" pitchFamily="34" charset="0"/>
              </a:rPr>
              <a:t>Both parties should come prepared</a:t>
            </a:r>
            <a:endParaRPr lang="en-US" sz="1800" dirty="0">
              <a:latin typeface="Verdana" pitchFamily="34" charset="0"/>
              <a:cs typeface="Verdana" pitchFamily="34" charset="0"/>
            </a:endParaRPr>
          </a:p>
          <a:p>
            <a:pPr marL="342900" indent="-342900" eaLnBrk="0" hangingPunct="0">
              <a:spcBef>
                <a:spcPct val="20000"/>
              </a:spcBef>
              <a:buSzPct val="100000"/>
              <a:buFont typeface="Arial" pitchFamily="34" charset="0"/>
              <a:buChar char="•"/>
            </a:pPr>
            <a:endParaRPr lang="en-US" sz="1800" dirty="0">
              <a:latin typeface="Verdana" pitchFamily="34" charset="0"/>
              <a:cs typeface="Verdana" pitchFamily="34" charset="0"/>
            </a:endParaRPr>
          </a:p>
          <a:p>
            <a:pPr marL="342900" indent="-342900" eaLnBrk="0" hangingPunct="0">
              <a:spcBef>
                <a:spcPct val="20000"/>
              </a:spcBef>
              <a:buSzPct val="100000"/>
              <a:buFont typeface="Arial" pitchFamily="34" charset="0"/>
              <a:buChar char="•"/>
            </a:pPr>
            <a:r>
              <a:rPr lang="en-US" sz="1800" dirty="0" smtClean="0">
                <a:latin typeface="Verdana" pitchFamily="34" charset="0"/>
                <a:cs typeface="Verdana" pitchFamily="34" charset="0"/>
              </a:rPr>
              <a:t>Consider meeting in a private, neutral area–also consider your surroundings and seating arrangements </a:t>
            </a:r>
            <a:endParaRPr lang="en-US" sz="1800" dirty="0">
              <a:latin typeface="Verdana" pitchFamily="34" charset="0"/>
              <a:cs typeface="Verdana" pitchFamily="34" charset="0"/>
            </a:endParaRPr>
          </a:p>
          <a:p>
            <a:pPr marL="342900" indent="-342900" eaLnBrk="0" hangingPunct="0">
              <a:spcBef>
                <a:spcPct val="20000"/>
              </a:spcBef>
              <a:buSzPct val="100000"/>
              <a:buFont typeface="Arial" pitchFamily="34" charset="0"/>
              <a:buChar char="•"/>
            </a:pPr>
            <a:endParaRPr lang="en-US" sz="1800" dirty="0">
              <a:latin typeface="Verdana" pitchFamily="34" charset="0"/>
              <a:cs typeface="Verdana" pitchFamily="34" charset="0"/>
            </a:endParaRPr>
          </a:p>
          <a:p>
            <a:pPr marL="342900" indent="-342900" eaLnBrk="0" hangingPunct="0">
              <a:spcBef>
                <a:spcPct val="20000"/>
              </a:spcBef>
              <a:buSzPct val="100000"/>
              <a:buFont typeface="Arial" pitchFamily="34" charset="0"/>
              <a:buChar char="•"/>
            </a:pPr>
            <a:r>
              <a:rPr lang="en-US" sz="1800" dirty="0">
                <a:latin typeface="Verdana" pitchFamily="34" charset="0"/>
                <a:cs typeface="Verdana" pitchFamily="34" charset="0"/>
              </a:rPr>
              <a:t>Make it a two-way conversation, ask open ended </a:t>
            </a:r>
            <a:r>
              <a:rPr lang="en-US" sz="1800" dirty="0" smtClean="0">
                <a:latin typeface="Verdana" pitchFamily="34" charset="0"/>
                <a:cs typeface="Verdana" pitchFamily="34" charset="0"/>
              </a:rPr>
              <a:t>questions to encourage discussion</a:t>
            </a:r>
            <a:endParaRPr lang="en-US" sz="1800" dirty="0">
              <a:latin typeface="Verdana" pitchFamily="34" charset="0"/>
              <a:cs typeface="Verdana" pitchFamily="34" charset="0"/>
            </a:endParaRPr>
          </a:p>
          <a:p>
            <a:pPr>
              <a:buFont typeface="Arial" pitchFamily="34" charset="0"/>
              <a:buChar char="•"/>
            </a:pPr>
            <a:endParaRPr lang="en-US" dirty="0">
              <a:latin typeface="Verdana" pitchFamily="34" charset="0"/>
            </a:endParaRPr>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0" y="1584325"/>
            <a:ext cx="9144000" cy="609600"/>
          </a:xfrm>
        </p:spPr>
        <p:txBody>
          <a:bodyPr/>
          <a:lstStyle/>
          <a:p>
            <a:pPr>
              <a:defRPr/>
            </a:pPr>
            <a:r>
              <a:rPr lang="en-US" dirty="0" smtClean="0">
                <a:solidFill>
                  <a:srgbClr val="FF6600"/>
                </a:solidFill>
                <a:effectLst>
                  <a:outerShdw blurRad="38100" dist="38100" dir="2700000" algn="tl">
                    <a:srgbClr val="000000">
                      <a:alpha val="43137"/>
                    </a:srgbClr>
                  </a:outerShdw>
                </a:effectLst>
                <a:ea typeface="ＭＳ Ｐゴシック" charset="-128"/>
              </a:rPr>
              <a:t>Avoid These Rating Errors</a:t>
            </a:r>
          </a:p>
        </p:txBody>
      </p:sp>
      <p:sp>
        <p:nvSpPr>
          <p:cNvPr id="22531" name="TextBox 2"/>
          <p:cNvSpPr txBox="1">
            <a:spLocks noChangeArrowheads="1"/>
          </p:cNvSpPr>
          <p:nvPr/>
        </p:nvSpPr>
        <p:spPr bwMode="auto">
          <a:xfrm>
            <a:off x="0" y="2232561"/>
            <a:ext cx="8867775" cy="4561249"/>
          </a:xfrm>
          <a:prstGeom prst="rect">
            <a:avLst/>
          </a:prstGeom>
          <a:noFill/>
          <a:ln w="9525">
            <a:noFill/>
            <a:miter lim="800000"/>
            <a:headEnd/>
            <a:tailEnd/>
          </a:ln>
        </p:spPr>
        <p:txBody>
          <a:bodyPr wrap="square">
            <a:spAutoFit/>
          </a:bodyPr>
          <a:lstStyle/>
          <a:p>
            <a:endParaRPr lang="en-US" dirty="0"/>
          </a:p>
          <a:p>
            <a:pPr marL="342900" indent="-342900" eaLnBrk="0" hangingPunct="0">
              <a:spcBef>
                <a:spcPct val="20000"/>
              </a:spcBef>
              <a:buSzPct val="100000"/>
              <a:buFont typeface="Arial" pitchFamily="34" charset="0"/>
              <a:buChar char="•"/>
            </a:pPr>
            <a:r>
              <a:rPr lang="en-US" sz="1800" dirty="0">
                <a:latin typeface="Verdana" pitchFamily="34" charset="0"/>
                <a:cs typeface="Verdana" pitchFamily="34" charset="0"/>
              </a:rPr>
              <a:t>Recency Primacy – remembering only the most recent performance</a:t>
            </a:r>
            <a:br>
              <a:rPr lang="en-US" sz="1800" dirty="0">
                <a:latin typeface="Verdana" pitchFamily="34" charset="0"/>
                <a:cs typeface="Verdana" pitchFamily="34" charset="0"/>
              </a:rPr>
            </a:br>
            <a:endParaRPr lang="en-US" sz="1800" dirty="0">
              <a:latin typeface="Verdana" pitchFamily="34" charset="0"/>
              <a:cs typeface="Verdana" pitchFamily="34" charset="0"/>
            </a:endParaRPr>
          </a:p>
          <a:p>
            <a:pPr marL="342900" indent="-342900" eaLnBrk="0" hangingPunct="0">
              <a:spcBef>
                <a:spcPct val="20000"/>
              </a:spcBef>
              <a:buSzPct val="100000"/>
              <a:buFont typeface="Arial" pitchFamily="34" charset="0"/>
              <a:buChar char="•"/>
            </a:pPr>
            <a:r>
              <a:rPr lang="en-US" sz="1800" dirty="0">
                <a:latin typeface="Verdana" pitchFamily="34" charset="0"/>
                <a:cs typeface="Verdana" pitchFamily="34" charset="0"/>
              </a:rPr>
              <a:t>Halo Effect – “in my image”</a:t>
            </a:r>
            <a:br>
              <a:rPr lang="en-US" sz="1800" dirty="0">
                <a:latin typeface="Verdana" pitchFamily="34" charset="0"/>
                <a:cs typeface="Verdana" pitchFamily="34" charset="0"/>
              </a:rPr>
            </a:br>
            <a:endParaRPr lang="en-US" sz="1800" dirty="0">
              <a:latin typeface="Verdana" pitchFamily="34" charset="0"/>
              <a:cs typeface="Verdana" pitchFamily="34" charset="0"/>
            </a:endParaRPr>
          </a:p>
          <a:p>
            <a:pPr marL="342900" indent="-342900" eaLnBrk="0" hangingPunct="0">
              <a:spcBef>
                <a:spcPct val="20000"/>
              </a:spcBef>
              <a:buSzPct val="100000"/>
              <a:buFont typeface="Arial" pitchFamily="34" charset="0"/>
              <a:buChar char="•"/>
            </a:pPr>
            <a:r>
              <a:rPr lang="en-US" sz="1800" dirty="0">
                <a:latin typeface="Verdana" pitchFamily="34" charset="0"/>
                <a:cs typeface="Verdana" pitchFamily="34" charset="0"/>
              </a:rPr>
              <a:t>Undue Leniency – it looks bad for me as a supervisor if my staff members are rated low, so I rate everyone high</a:t>
            </a:r>
            <a:br>
              <a:rPr lang="en-US" sz="1800" dirty="0">
                <a:latin typeface="Verdana" pitchFamily="34" charset="0"/>
                <a:cs typeface="Verdana" pitchFamily="34" charset="0"/>
              </a:rPr>
            </a:br>
            <a:endParaRPr lang="en-US" sz="1800" dirty="0">
              <a:latin typeface="Verdana" pitchFamily="34" charset="0"/>
              <a:cs typeface="Verdana" pitchFamily="34" charset="0"/>
            </a:endParaRPr>
          </a:p>
          <a:p>
            <a:pPr marL="342900" indent="-342900" eaLnBrk="0" hangingPunct="0">
              <a:spcBef>
                <a:spcPct val="20000"/>
              </a:spcBef>
              <a:buSzPct val="100000"/>
              <a:buFont typeface="Arial" pitchFamily="34" charset="0"/>
              <a:buChar char="•"/>
            </a:pPr>
            <a:r>
              <a:rPr lang="en-US" sz="1800" dirty="0">
                <a:latin typeface="Verdana" pitchFamily="34" charset="0"/>
                <a:cs typeface="Verdana" pitchFamily="34" charset="0"/>
              </a:rPr>
              <a:t>Inconsistent Rating – Different supervisors rate the same performance drastically differently</a:t>
            </a:r>
            <a:br>
              <a:rPr lang="en-US" sz="1800" dirty="0">
                <a:latin typeface="Verdana" pitchFamily="34" charset="0"/>
                <a:cs typeface="Verdana" pitchFamily="34" charset="0"/>
              </a:rPr>
            </a:br>
            <a:endParaRPr lang="en-US" sz="1800" dirty="0">
              <a:latin typeface="Verdana" pitchFamily="34" charset="0"/>
              <a:cs typeface="Verdana" pitchFamily="34" charset="0"/>
            </a:endParaRPr>
          </a:p>
          <a:p>
            <a:pPr marL="342900" indent="-342900" eaLnBrk="0" hangingPunct="0">
              <a:spcBef>
                <a:spcPct val="20000"/>
              </a:spcBef>
              <a:buSzPct val="100000"/>
              <a:buFont typeface="Arial" pitchFamily="34" charset="0"/>
              <a:buChar char="•"/>
            </a:pPr>
            <a:r>
              <a:rPr lang="en-US" sz="1800" dirty="0">
                <a:latin typeface="Verdana" pitchFamily="34" charset="0"/>
                <a:cs typeface="Verdana" pitchFamily="34" charset="0"/>
              </a:rPr>
              <a:t>Bias – supervisors must set aside their personal biases </a:t>
            </a:r>
          </a:p>
          <a:p>
            <a:endParaRPr lang="en-US" dirty="0"/>
          </a:p>
          <a:p>
            <a:endParaRPr lang="en-US" dirty="0"/>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dirty="0" smtClean="0">
                <a:solidFill>
                  <a:srgbClr val="FF6600"/>
                </a:solidFill>
                <a:effectLst>
                  <a:outerShdw blurRad="38100" dist="38100" dir="2700000" algn="tl">
                    <a:srgbClr val="000000">
                      <a:alpha val="43137"/>
                    </a:srgbClr>
                  </a:outerShdw>
                </a:effectLst>
                <a:ea typeface="ＭＳ Ｐゴシック" charset="-128"/>
              </a:rPr>
              <a:t>Coaching </a:t>
            </a:r>
          </a:p>
        </p:txBody>
      </p:sp>
      <p:pic>
        <p:nvPicPr>
          <p:cNvPr id="1028" name="Picture 4" descr="C:\Documents and Settings\lbeeman\My Documents\My Pictures\Microsoft Clip Organizer\j0182531.jpg"/>
          <p:cNvPicPr>
            <a:picLocks noGrp="1" noChangeAspect="1" noChangeArrowheads="1"/>
          </p:cNvPicPr>
          <p:nvPr>
            <p:ph idx="1"/>
          </p:nvPr>
        </p:nvPicPr>
        <p:blipFill>
          <a:blip r:embed="rId3" cstate="print"/>
          <a:srcRect/>
          <a:stretch>
            <a:fillRect/>
          </a:stretch>
        </p:blipFill>
        <p:spPr bwMode="auto">
          <a:xfrm>
            <a:off x="303811" y="2355273"/>
            <a:ext cx="3657600" cy="2438400"/>
          </a:xfrm>
          <a:prstGeom prst="rect">
            <a:avLst/>
          </a:prstGeom>
          <a:noFill/>
        </p:spPr>
      </p:pic>
      <p:pic>
        <p:nvPicPr>
          <p:cNvPr id="1030" name="Picture 6" descr="C:\Documents and Settings\lbeeman\Local Settings\Temporary Internet Files\Content.IE5\YC0793JH\MP900400321[1].jpg"/>
          <p:cNvPicPr>
            <a:picLocks noChangeAspect="1" noChangeArrowheads="1"/>
          </p:cNvPicPr>
          <p:nvPr/>
        </p:nvPicPr>
        <p:blipFill>
          <a:blip r:embed="rId4" cstate="print"/>
          <a:srcRect/>
          <a:stretch>
            <a:fillRect/>
          </a:stretch>
        </p:blipFill>
        <p:spPr bwMode="auto">
          <a:xfrm>
            <a:off x="4794464" y="3233433"/>
            <a:ext cx="3901440" cy="2599944"/>
          </a:xfrm>
          <a:prstGeom prst="rect">
            <a:avLst/>
          </a:prstGeom>
          <a:noFill/>
        </p:spPr>
      </p:pic>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rgbClr val="FF6600"/>
                </a:solidFill>
                <a:effectLst>
                  <a:outerShdw blurRad="38100" dist="38100" dir="2700000" algn="tl">
                    <a:srgbClr val="000000">
                      <a:alpha val="43137"/>
                    </a:srgbClr>
                  </a:outerShdw>
                </a:effectLst>
              </a:rPr>
              <a:t>Definition of Coaching</a:t>
            </a:r>
            <a:endParaRPr lang="en-US" dirty="0">
              <a:solidFill>
                <a:srgbClr val="FF6600"/>
              </a:solidFill>
              <a:effectLst>
                <a:outerShdw blurRad="38100" dist="38100" dir="2700000" algn="tl">
                  <a:srgbClr val="000000">
                    <a:alpha val="43137"/>
                  </a:srgbClr>
                </a:outerShdw>
              </a:effectLst>
            </a:endParaRPr>
          </a:p>
        </p:txBody>
      </p:sp>
      <p:sp>
        <p:nvSpPr>
          <p:cNvPr id="11267" name="Content Placeholder 2"/>
          <p:cNvSpPr>
            <a:spLocks noGrp="1"/>
          </p:cNvSpPr>
          <p:nvPr>
            <p:ph idx="1"/>
          </p:nvPr>
        </p:nvSpPr>
        <p:spPr>
          <a:xfrm>
            <a:off x="371475" y="2276475"/>
            <a:ext cx="8229600" cy="3705225"/>
          </a:xfrm>
        </p:spPr>
        <p:txBody>
          <a:bodyPr/>
          <a:lstStyle/>
          <a:p>
            <a:pPr>
              <a:buNone/>
            </a:pPr>
            <a:r>
              <a:rPr lang="en-US" sz="2400" dirty="0" smtClean="0">
                <a:ea typeface="ＭＳ Ｐゴシック" charset="-128"/>
              </a:rPr>
              <a:t>A development method in which a more skilled or</a:t>
            </a:r>
          </a:p>
          <a:p>
            <a:pPr>
              <a:buNone/>
            </a:pPr>
            <a:r>
              <a:rPr lang="en-US" sz="2400" dirty="0" smtClean="0">
                <a:ea typeface="ＭＳ Ｐゴシック" charset="-128"/>
              </a:rPr>
              <a:t>experienced individual provides a staff member </a:t>
            </a:r>
          </a:p>
          <a:p>
            <a:pPr>
              <a:buNone/>
            </a:pPr>
            <a:r>
              <a:rPr lang="en-US" sz="2400" dirty="0" smtClean="0">
                <a:ea typeface="ＭＳ Ｐゴシック" charset="-128"/>
              </a:rPr>
              <a:t>with advice or guidance intended to develop the </a:t>
            </a:r>
          </a:p>
          <a:p>
            <a:pPr>
              <a:buNone/>
            </a:pPr>
            <a:r>
              <a:rPr lang="en-US" sz="2400" dirty="0" smtClean="0">
                <a:ea typeface="ＭＳ Ｐゴシック" charset="-128"/>
              </a:rPr>
              <a:t>individual’s skills, performance, and career</a:t>
            </a:r>
          </a:p>
          <a:p>
            <a:pPr>
              <a:buFont typeface="Arial" pitchFamily="34" charset="0"/>
              <a:buChar char="•"/>
            </a:pPr>
            <a:endParaRPr lang="en-US" sz="2400" dirty="0" smtClean="0">
              <a:ea typeface="ＭＳ Ｐゴシック" charset="-128"/>
            </a:endParaRPr>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defRPr/>
            </a:pPr>
            <a:r>
              <a:rPr lang="en-US" dirty="0" smtClean="0">
                <a:solidFill>
                  <a:srgbClr val="FF6600"/>
                </a:solidFill>
                <a:effectLst>
                  <a:outerShdw blurRad="38100" dist="38100" dir="2700000" algn="tl">
                    <a:srgbClr val="000000">
                      <a:alpha val="43137"/>
                    </a:srgbClr>
                  </a:outerShdw>
                </a:effectLst>
                <a:ea typeface="ＭＳ Ｐゴシック" charset="-128"/>
              </a:rPr>
              <a:t>Coaching Employees Effectively</a:t>
            </a:r>
          </a:p>
        </p:txBody>
      </p:sp>
      <p:sp>
        <p:nvSpPr>
          <p:cNvPr id="3" name="TextBox 2"/>
          <p:cNvSpPr txBox="1">
            <a:spLocks noChangeArrowheads="1"/>
          </p:cNvSpPr>
          <p:nvPr/>
        </p:nvSpPr>
        <p:spPr bwMode="auto">
          <a:xfrm>
            <a:off x="323850" y="2295525"/>
            <a:ext cx="8086725" cy="584200"/>
          </a:xfrm>
          <a:prstGeom prst="rect">
            <a:avLst/>
          </a:prstGeom>
          <a:noFill/>
          <a:ln w="9525">
            <a:noFill/>
            <a:miter lim="800000"/>
            <a:headEnd/>
            <a:tailEnd/>
          </a:ln>
        </p:spPr>
        <p:txBody>
          <a:bodyPr>
            <a:spAutoFit/>
          </a:bodyPr>
          <a:lstStyle/>
          <a:p>
            <a:r>
              <a:rPr lang="en-US" sz="3200" b="1" dirty="0">
                <a:latin typeface="Verdana" pitchFamily="34" charset="0"/>
              </a:rPr>
              <a:t>C</a:t>
            </a:r>
            <a:r>
              <a:rPr lang="en-US" sz="3200" dirty="0">
                <a:latin typeface="Verdana" pitchFamily="34" charset="0"/>
              </a:rPr>
              <a:t>ollaborate</a:t>
            </a:r>
          </a:p>
        </p:txBody>
      </p:sp>
      <p:sp>
        <p:nvSpPr>
          <p:cNvPr id="4" name="TextBox 3"/>
          <p:cNvSpPr txBox="1">
            <a:spLocks noChangeArrowheads="1"/>
          </p:cNvSpPr>
          <p:nvPr/>
        </p:nvSpPr>
        <p:spPr bwMode="auto">
          <a:xfrm>
            <a:off x="1028700" y="2895600"/>
            <a:ext cx="3295650" cy="584200"/>
          </a:xfrm>
          <a:prstGeom prst="rect">
            <a:avLst/>
          </a:prstGeom>
          <a:noFill/>
          <a:ln w="9525">
            <a:noFill/>
            <a:miter lim="800000"/>
            <a:headEnd/>
            <a:tailEnd/>
          </a:ln>
        </p:spPr>
        <p:txBody>
          <a:bodyPr>
            <a:spAutoFit/>
          </a:bodyPr>
          <a:lstStyle/>
          <a:p>
            <a:r>
              <a:rPr lang="en-US" sz="3200" b="1" dirty="0">
                <a:latin typeface="Verdana" pitchFamily="34" charset="0"/>
              </a:rPr>
              <a:t>O</a:t>
            </a:r>
            <a:r>
              <a:rPr lang="en-US" sz="3200" dirty="0">
                <a:latin typeface="Verdana" pitchFamily="34" charset="0"/>
              </a:rPr>
              <a:t>wn</a:t>
            </a:r>
          </a:p>
        </p:txBody>
      </p:sp>
      <p:sp>
        <p:nvSpPr>
          <p:cNvPr id="5" name="TextBox 4"/>
          <p:cNvSpPr txBox="1">
            <a:spLocks noChangeArrowheads="1"/>
          </p:cNvSpPr>
          <p:nvPr/>
        </p:nvSpPr>
        <p:spPr bwMode="auto">
          <a:xfrm>
            <a:off x="1590675" y="3524250"/>
            <a:ext cx="3314700" cy="584200"/>
          </a:xfrm>
          <a:prstGeom prst="rect">
            <a:avLst/>
          </a:prstGeom>
          <a:noFill/>
          <a:ln w="9525">
            <a:noFill/>
            <a:miter lim="800000"/>
            <a:headEnd/>
            <a:tailEnd/>
          </a:ln>
        </p:spPr>
        <p:txBody>
          <a:bodyPr>
            <a:spAutoFit/>
          </a:bodyPr>
          <a:lstStyle/>
          <a:p>
            <a:r>
              <a:rPr lang="en-US" sz="3200" b="1" dirty="0">
                <a:latin typeface="Verdana" pitchFamily="34" charset="0"/>
              </a:rPr>
              <a:t>A</a:t>
            </a:r>
            <a:r>
              <a:rPr lang="en-US" sz="3200" dirty="0">
                <a:latin typeface="Verdana" pitchFamily="34" charset="0"/>
              </a:rPr>
              <a:t>cknowledge</a:t>
            </a:r>
          </a:p>
        </p:txBody>
      </p:sp>
      <p:sp>
        <p:nvSpPr>
          <p:cNvPr id="6" name="TextBox 5"/>
          <p:cNvSpPr txBox="1">
            <a:spLocks noChangeArrowheads="1"/>
          </p:cNvSpPr>
          <p:nvPr/>
        </p:nvSpPr>
        <p:spPr bwMode="auto">
          <a:xfrm>
            <a:off x="2324100" y="4181475"/>
            <a:ext cx="3875088" cy="584200"/>
          </a:xfrm>
          <a:prstGeom prst="rect">
            <a:avLst/>
          </a:prstGeom>
          <a:noFill/>
          <a:ln w="9525">
            <a:noFill/>
            <a:miter lim="800000"/>
            <a:headEnd/>
            <a:tailEnd/>
          </a:ln>
        </p:spPr>
        <p:txBody>
          <a:bodyPr>
            <a:spAutoFit/>
          </a:bodyPr>
          <a:lstStyle/>
          <a:p>
            <a:r>
              <a:rPr lang="en-US" sz="3200" b="1" dirty="0">
                <a:latin typeface="Verdana" pitchFamily="34" charset="0"/>
              </a:rPr>
              <a:t>C</a:t>
            </a:r>
            <a:r>
              <a:rPr lang="en-US" sz="3200" dirty="0">
                <a:latin typeface="Verdana" pitchFamily="34" charset="0"/>
              </a:rPr>
              <a:t>ommunicate</a:t>
            </a:r>
          </a:p>
        </p:txBody>
      </p:sp>
      <p:sp>
        <p:nvSpPr>
          <p:cNvPr id="7" name="TextBox 6"/>
          <p:cNvSpPr txBox="1">
            <a:spLocks noChangeArrowheads="1"/>
          </p:cNvSpPr>
          <p:nvPr/>
        </p:nvSpPr>
        <p:spPr bwMode="auto">
          <a:xfrm>
            <a:off x="3781425" y="4849813"/>
            <a:ext cx="2276475" cy="584200"/>
          </a:xfrm>
          <a:prstGeom prst="rect">
            <a:avLst/>
          </a:prstGeom>
          <a:noFill/>
          <a:ln w="9525">
            <a:noFill/>
            <a:miter lim="800000"/>
            <a:headEnd/>
            <a:tailEnd/>
          </a:ln>
        </p:spPr>
        <p:txBody>
          <a:bodyPr>
            <a:spAutoFit/>
          </a:bodyPr>
          <a:lstStyle/>
          <a:p>
            <a:r>
              <a:rPr lang="en-US" sz="3200" b="1" dirty="0">
                <a:latin typeface="Verdana" pitchFamily="34" charset="0"/>
              </a:rPr>
              <a:t>H</a:t>
            </a:r>
            <a:r>
              <a:rPr lang="en-US" sz="3200" dirty="0">
                <a:latin typeface="Verdana" pitchFamily="34" charset="0"/>
              </a:rPr>
              <a:t>elp</a:t>
            </a:r>
          </a:p>
        </p:txBody>
      </p:sp>
      <p:sp>
        <p:nvSpPr>
          <p:cNvPr id="12296" name="TextBox 7"/>
          <p:cNvSpPr txBox="1">
            <a:spLocks noChangeArrowheads="1"/>
          </p:cNvSpPr>
          <p:nvPr/>
        </p:nvSpPr>
        <p:spPr bwMode="auto">
          <a:xfrm>
            <a:off x="3133725" y="5572125"/>
            <a:ext cx="3730625" cy="646113"/>
          </a:xfrm>
          <a:prstGeom prst="rect">
            <a:avLst/>
          </a:prstGeom>
          <a:noFill/>
          <a:ln w="9525">
            <a:noFill/>
            <a:miter lim="800000"/>
            <a:headEnd/>
            <a:tailEnd/>
          </a:ln>
        </p:spPr>
        <p:txBody>
          <a:bodyPr>
            <a:spAutoFit/>
          </a:bodyPr>
          <a:lstStyle/>
          <a:p>
            <a:r>
              <a:rPr lang="en-US" sz="3600" b="1" dirty="0">
                <a:latin typeface="Verdana" pitchFamily="34" charset="0"/>
              </a:rPr>
              <a:t>C. O. A. C. H</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US" dirty="0" smtClean="0">
                <a:solidFill>
                  <a:srgbClr val="FF6600"/>
                </a:solidFill>
                <a:effectLst>
                  <a:outerShdw blurRad="38100" dist="38100" dir="2700000" algn="tl">
                    <a:srgbClr val="000000">
                      <a:alpha val="43137"/>
                    </a:srgbClr>
                  </a:outerShdw>
                </a:effectLst>
                <a:ea typeface="ＭＳ Ｐゴシック" charset="-128"/>
              </a:rPr>
              <a:t>Coaching – an 8 step process……</a:t>
            </a:r>
          </a:p>
        </p:txBody>
      </p:sp>
      <p:sp>
        <p:nvSpPr>
          <p:cNvPr id="13315" name="TextBox 2"/>
          <p:cNvSpPr txBox="1">
            <a:spLocks noChangeArrowheads="1"/>
          </p:cNvSpPr>
          <p:nvPr/>
        </p:nvSpPr>
        <p:spPr bwMode="auto">
          <a:xfrm>
            <a:off x="687388" y="2681288"/>
            <a:ext cx="7058025" cy="2985433"/>
          </a:xfrm>
          <a:prstGeom prst="rect">
            <a:avLst/>
          </a:prstGeom>
          <a:noFill/>
          <a:ln w="9525">
            <a:noFill/>
            <a:miter lim="800000"/>
            <a:headEnd/>
            <a:tailEnd/>
          </a:ln>
        </p:spPr>
        <p:txBody>
          <a:bodyPr>
            <a:spAutoFit/>
          </a:bodyPr>
          <a:lstStyle/>
          <a:p>
            <a:r>
              <a:rPr lang="en-US" b="1" dirty="0">
                <a:latin typeface="Verdana" pitchFamily="34" charset="0"/>
              </a:rPr>
              <a:t>Step 1 – Identify the issue</a:t>
            </a:r>
          </a:p>
          <a:p>
            <a:endParaRPr lang="en-US" u="sng" dirty="0">
              <a:latin typeface="Garamond" pitchFamily="18"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Identify the behavior related to performance that has been observed  </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Example – staff member missed deadlines</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Give specific examples</a:t>
            </a:r>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2"/>
          <p:cNvSpPr txBox="1">
            <a:spLocks noChangeArrowheads="1"/>
          </p:cNvSpPr>
          <p:nvPr/>
        </p:nvSpPr>
        <p:spPr bwMode="auto">
          <a:xfrm>
            <a:off x="552450" y="1819275"/>
            <a:ext cx="7515225" cy="1200150"/>
          </a:xfrm>
          <a:prstGeom prst="rect">
            <a:avLst/>
          </a:prstGeom>
          <a:noFill/>
          <a:ln w="9525">
            <a:noFill/>
            <a:miter lim="800000"/>
            <a:headEnd/>
            <a:tailEnd/>
          </a:ln>
        </p:spPr>
        <p:txBody>
          <a:bodyPr>
            <a:spAutoFit/>
          </a:bodyPr>
          <a:lstStyle/>
          <a:p>
            <a:r>
              <a:rPr lang="en-US" b="1" dirty="0">
                <a:latin typeface="Verdana" pitchFamily="34" charset="0"/>
              </a:rPr>
              <a:t>Step 2 – Give the Staff Member </a:t>
            </a:r>
            <a:r>
              <a:rPr lang="en-US" b="1" dirty="0" smtClean="0">
                <a:latin typeface="Verdana" pitchFamily="34" charset="0"/>
              </a:rPr>
              <a:t>the Floor </a:t>
            </a:r>
            <a:endParaRPr lang="en-US" b="1" dirty="0">
              <a:latin typeface="Verdana" pitchFamily="34" charset="0"/>
            </a:endParaRPr>
          </a:p>
          <a:p>
            <a:endParaRPr lang="en-US" u="sng" dirty="0">
              <a:latin typeface="Garamond" pitchFamily="18" charset="0"/>
            </a:endParaRPr>
          </a:p>
          <a:p>
            <a:endParaRPr lang="en-US" dirty="0"/>
          </a:p>
        </p:txBody>
      </p:sp>
      <p:sp>
        <p:nvSpPr>
          <p:cNvPr id="14339" name="TextBox 3"/>
          <p:cNvSpPr txBox="1">
            <a:spLocks noChangeArrowheads="1"/>
          </p:cNvSpPr>
          <p:nvPr/>
        </p:nvSpPr>
        <p:spPr bwMode="auto">
          <a:xfrm>
            <a:off x="657225" y="2436813"/>
            <a:ext cx="7991475" cy="3231654"/>
          </a:xfrm>
          <a:prstGeom prst="rect">
            <a:avLst/>
          </a:prstGeom>
          <a:noFill/>
          <a:ln w="9525">
            <a:noFill/>
            <a:miter lim="800000"/>
            <a:headEnd/>
            <a:tailEnd/>
          </a:ln>
        </p:spPr>
        <p:txBody>
          <a:bodyPr>
            <a:spAutoFit/>
          </a:bodyPr>
          <a:lstStyle/>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Allow the staff member to explain or question</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Refrain from closed-ended questions – </a:t>
            </a:r>
            <a:r>
              <a:rPr lang="en-US" sz="2000" dirty="0" smtClean="0">
                <a:latin typeface="Verdana" pitchFamily="34" charset="0"/>
                <a:ea typeface="ＭＳ Ｐゴシック" pitchFamily="-112" charset="-128"/>
                <a:cs typeface="Verdana" pitchFamily="34" charset="0"/>
              </a:rPr>
              <a:t>Can’t you  meet the project deadlines?</a:t>
            </a: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Focus on open-ended questions</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Example – “So, can you help me understand what is preventing you from reaching your deadlines?”</a:t>
            </a:r>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2"/>
          <p:cNvSpPr txBox="1">
            <a:spLocks noChangeArrowheads="1"/>
          </p:cNvSpPr>
          <p:nvPr/>
        </p:nvSpPr>
        <p:spPr bwMode="auto">
          <a:xfrm>
            <a:off x="352425" y="1828800"/>
            <a:ext cx="7810500" cy="830263"/>
          </a:xfrm>
          <a:prstGeom prst="rect">
            <a:avLst/>
          </a:prstGeom>
          <a:noFill/>
          <a:ln w="9525">
            <a:noFill/>
            <a:miter lim="800000"/>
            <a:headEnd/>
            <a:tailEnd/>
          </a:ln>
        </p:spPr>
        <p:txBody>
          <a:bodyPr>
            <a:spAutoFit/>
          </a:bodyPr>
          <a:lstStyle/>
          <a:p>
            <a:r>
              <a:rPr lang="en-US" b="1" dirty="0">
                <a:latin typeface="Verdana" pitchFamily="34" charset="0"/>
              </a:rPr>
              <a:t>Step 3 – Make Your Expectations Known</a:t>
            </a:r>
          </a:p>
          <a:p>
            <a:endParaRPr lang="en-US" dirty="0"/>
          </a:p>
        </p:txBody>
      </p:sp>
      <p:sp>
        <p:nvSpPr>
          <p:cNvPr id="15363" name="TextBox 3"/>
          <p:cNvSpPr txBox="1">
            <a:spLocks noChangeArrowheads="1"/>
          </p:cNvSpPr>
          <p:nvPr/>
        </p:nvSpPr>
        <p:spPr bwMode="auto">
          <a:xfrm>
            <a:off x="552450" y="3009900"/>
            <a:ext cx="7572375" cy="2185214"/>
          </a:xfrm>
          <a:prstGeom prst="rect">
            <a:avLst/>
          </a:prstGeom>
          <a:noFill/>
          <a:ln w="9525">
            <a:noFill/>
            <a:miter lim="800000"/>
            <a:headEnd/>
            <a:tailEnd/>
          </a:ln>
        </p:spPr>
        <p:txBody>
          <a:bodyPr>
            <a:spAutoFit/>
          </a:bodyPr>
          <a:lstStyle/>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Supervisors must make their expectations clear</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Use empathy, but remain firm</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Example – “Yes, we all have been asked to do more, but we still have to get  the job done by the deadline.”   </a:t>
            </a: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a:defRPr/>
            </a:pPr>
            <a:r>
              <a:rPr lang="en-US" dirty="0" smtClean="0">
                <a:solidFill>
                  <a:srgbClr val="FF6600"/>
                </a:solidFill>
                <a:effectLst>
                  <a:outerShdw blurRad="38100" dist="38100" dir="2700000" algn="tl">
                    <a:srgbClr val="000000">
                      <a:alpha val="43137"/>
                    </a:srgbClr>
                  </a:outerShdw>
                </a:effectLst>
                <a:ea typeface="ＭＳ Ｐゴシック" charset="-128"/>
              </a:rPr>
              <a:t>Today’s Learning Goals Are……</a:t>
            </a:r>
          </a:p>
        </p:txBody>
      </p:sp>
      <p:sp>
        <p:nvSpPr>
          <p:cNvPr id="5123" name="Content Placeholder 2"/>
          <p:cNvSpPr>
            <a:spLocks noGrp="1"/>
          </p:cNvSpPr>
          <p:nvPr>
            <p:ph idx="1"/>
          </p:nvPr>
        </p:nvSpPr>
        <p:spPr>
          <a:xfrm>
            <a:off x="320675" y="2352675"/>
            <a:ext cx="9144000" cy="3051175"/>
          </a:xfrm>
        </p:spPr>
        <p:txBody>
          <a:bodyPr/>
          <a:lstStyle/>
          <a:p>
            <a:pPr>
              <a:buFontTx/>
              <a:buChar char="•"/>
            </a:pPr>
            <a:r>
              <a:rPr lang="en-US" sz="2400" dirty="0" smtClean="0">
                <a:ea typeface="ＭＳ Ｐゴシック" charset="-128"/>
              </a:rPr>
              <a:t>Using the new classified staff performance appraisal forms</a:t>
            </a:r>
          </a:p>
          <a:p>
            <a:pPr>
              <a:buFontTx/>
              <a:buChar char="•"/>
            </a:pPr>
            <a:r>
              <a:rPr lang="en-US" sz="2400" dirty="0" smtClean="0">
                <a:ea typeface="ＭＳ Ｐゴシック" charset="-128"/>
              </a:rPr>
              <a:t>Setting SMART performance goals</a:t>
            </a:r>
          </a:p>
          <a:p>
            <a:pPr>
              <a:buFontTx/>
              <a:buChar char="•"/>
            </a:pPr>
            <a:r>
              <a:rPr lang="en-US" sz="2400" dirty="0" smtClean="0">
                <a:ea typeface="ＭＳ Ｐゴシック" charset="-128"/>
              </a:rPr>
              <a:t>Managing the performance appraisal meeting(s)</a:t>
            </a:r>
          </a:p>
          <a:p>
            <a:pPr>
              <a:buFontTx/>
              <a:buChar char="•"/>
            </a:pPr>
            <a:r>
              <a:rPr lang="en-US" sz="2400" dirty="0" smtClean="0">
                <a:ea typeface="ＭＳ Ｐゴシック" charset="-128"/>
              </a:rPr>
              <a:t>Avoiding rating errors </a:t>
            </a:r>
          </a:p>
          <a:p>
            <a:pPr>
              <a:buFontTx/>
              <a:buChar char="•"/>
            </a:pPr>
            <a:r>
              <a:rPr lang="en-US" sz="2400" dirty="0" smtClean="0">
                <a:ea typeface="ＭＳ Ｐゴシック" charset="-128"/>
              </a:rPr>
              <a:t>Coaching staff members for success</a:t>
            </a:r>
          </a:p>
          <a:p>
            <a:pPr>
              <a:buFontTx/>
              <a:buChar char="•"/>
            </a:pPr>
            <a:r>
              <a:rPr lang="en-US" sz="2400" dirty="0" smtClean="0">
                <a:ea typeface="ＭＳ Ｐゴシック" charset="-128"/>
              </a:rPr>
              <a:t>Questions/Answers</a:t>
            </a:r>
          </a:p>
          <a:p>
            <a:pPr>
              <a:buNone/>
            </a:pPr>
            <a:endParaRPr lang="en-US" dirty="0" smtClean="0">
              <a:latin typeface="Garamond" pitchFamily="18" charset="0"/>
              <a:ea typeface="ＭＳ Ｐゴシック" charset="-128"/>
            </a:endParaRPr>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2"/>
          <p:cNvSpPr txBox="1">
            <a:spLocks noChangeArrowheads="1"/>
          </p:cNvSpPr>
          <p:nvPr/>
        </p:nvSpPr>
        <p:spPr bwMode="auto">
          <a:xfrm>
            <a:off x="542925" y="1781175"/>
            <a:ext cx="8150225" cy="3305520"/>
          </a:xfrm>
          <a:prstGeom prst="rect">
            <a:avLst/>
          </a:prstGeom>
          <a:noFill/>
          <a:ln w="9525">
            <a:noFill/>
            <a:miter lim="800000"/>
            <a:headEnd/>
            <a:tailEnd/>
          </a:ln>
        </p:spPr>
        <p:txBody>
          <a:bodyPr>
            <a:spAutoFit/>
          </a:bodyPr>
          <a:lstStyle/>
          <a:p>
            <a:r>
              <a:rPr lang="en-US" b="1" dirty="0">
                <a:latin typeface="Verdana" pitchFamily="34" charset="0"/>
              </a:rPr>
              <a:t>Step 4 – Come to an Amicable Agreement</a:t>
            </a:r>
          </a:p>
          <a:p>
            <a:endParaRPr lang="en-US" u="sng" dirty="0">
              <a:latin typeface="Garamond" pitchFamily="18"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Staff members may attempt to rationalize, justify, or blame someone else; remain focused on the need to complete the task</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Reach agreement on the need for completion of the task and its importance to the organization </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p:txBody>
      </p:sp>
    </p:spTree>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2"/>
          <p:cNvSpPr txBox="1">
            <a:spLocks noChangeArrowheads="1"/>
          </p:cNvSpPr>
          <p:nvPr/>
        </p:nvSpPr>
        <p:spPr bwMode="auto">
          <a:xfrm>
            <a:off x="638175" y="1714500"/>
            <a:ext cx="7734300" cy="830263"/>
          </a:xfrm>
          <a:prstGeom prst="rect">
            <a:avLst/>
          </a:prstGeom>
          <a:noFill/>
          <a:ln w="9525">
            <a:noFill/>
            <a:miter lim="800000"/>
            <a:headEnd/>
            <a:tailEnd/>
          </a:ln>
        </p:spPr>
        <p:txBody>
          <a:bodyPr>
            <a:spAutoFit/>
          </a:bodyPr>
          <a:lstStyle/>
          <a:p>
            <a:r>
              <a:rPr lang="en-US" b="1" dirty="0">
                <a:latin typeface="Verdana" pitchFamily="34" charset="0"/>
              </a:rPr>
              <a:t>Step 5 – Develop  a Plan for Improvement</a:t>
            </a:r>
          </a:p>
          <a:p>
            <a:endParaRPr lang="en-US" dirty="0"/>
          </a:p>
        </p:txBody>
      </p:sp>
      <p:sp>
        <p:nvSpPr>
          <p:cNvPr id="17411" name="TextBox 3"/>
          <p:cNvSpPr txBox="1">
            <a:spLocks noChangeArrowheads="1"/>
          </p:cNvSpPr>
          <p:nvPr/>
        </p:nvSpPr>
        <p:spPr bwMode="auto">
          <a:xfrm>
            <a:off x="723900" y="2562225"/>
            <a:ext cx="7810500" cy="2492990"/>
          </a:xfrm>
          <a:prstGeom prst="rect">
            <a:avLst/>
          </a:prstGeom>
          <a:noFill/>
          <a:ln w="9525">
            <a:noFill/>
            <a:miter lim="800000"/>
            <a:headEnd/>
            <a:tailEnd/>
          </a:ln>
        </p:spPr>
        <p:txBody>
          <a:bodyPr>
            <a:spAutoFit/>
          </a:bodyPr>
          <a:lstStyle/>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Focus on questioning techniques that will allow the staff member to state his/her own resolution</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Ask… “ What are some of the things we can do to make sure the tasks are completed on time?”</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Offer help as appropriate</a:t>
            </a:r>
          </a:p>
        </p:txBody>
      </p:sp>
    </p:spTree>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2"/>
          <p:cNvSpPr txBox="1">
            <a:spLocks noChangeArrowheads="1"/>
          </p:cNvSpPr>
          <p:nvPr/>
        </p:nvSpPr>
        <p:spPr bwMode="auto">
          <a:xfrm>
            <a:off x="514350" y="1685925"/>
            <a:ext cx="7658100" cy="830263"/>
          </a:xfrm>
          <a:prstGeom prst="rect">
            <a:avLst/>
          </a:prstGeom>
          <a:noFill/>
          <a:ln w="9525">
            <a:noFill/>
            <a:miter lim="800000"/>
            <a:headEnd/>
            <a:tailEnd/>
          </a:ln>
        </p:spPr>
        <p:txBody>
          <a:bodyPr>
            <a:spAutoFit/>
          </a:bodyPr>
          <a:lstStyle/>
          <a:p>
            <a:r>
              <a:rPr lang="en-US" b="1" dirty="0">
                <a:latin typeface="Verdana" pitchFamily="34" charset="0"/>
              </a:rPr>
              <a:t>Step 6 – Seek Staff Member Commitment</a:t>
            </a:r>
          </a:p>
          <a:p>
            <a:endParaRPr lang="en-US" dirty="0"/>
          </a:p>
        </p:txBody>
      </p:sp>
      <p:sp>
        <p:nvSpPr>
          <p:cNvPr id="18435" name="TextBox 3"/>
          <p:cNvSpPr txBox="1">
            <a:spLocks noChangeArrowheads="1"/>
          </p:cNvSpPr>
          <p:nvPr/>
        </p:nvSpPr>
        <p:spPr bwMode="auto">
          <a:xfrm>
            <a:off x="666750" y="2552700"/>
            <a:ext cx="7981950" cy="2369880"/>
          </a:xfrm>
          <a:prstGeom prst="rect">
            <a:avLst/>
          </a:prstGeom>
          <a:noFill/>
          <a:ln w="9525">
            <a:noFill/>
            <a:miter lim="800000"/>
            <a:headEnd/>
            <a:tailEnd/>
          </a:ln>
        </p:spPr>
        <p:txBody>
          <a:bodyPr>
            <a:spAutoFit/>
          </a:bodyPr>
          <a:lstStyle/>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Summarize the discussion and agreement that has been reached</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Example, “ So we agree that the work load has increased; but we have decided that you will list your tasks by priority and we will meet to agree on which ones must be done first.”</a:t>
            </a:r>
          </a:p>
        </p:txBody>
      </p:sp>
    </p:spTree>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2"/>
          <p:cNvSpPr txBox="1">
            <a:spLocks noChangeArrowheads="1"/>
          </p:cNvSpPr>
          <p:nvPr/>
        </p:nvSpPr>
        <p:spPr bwMode="auto">
          <a:xfrm>
            <a:off x="352425" y="1438275"/>
            <a:ext cx="7800975" cy="1569660"/>
          </a:xfrm>
          <a:prstGeom prst="rect">
            <a:avLst/>
          </a:prstGeom>
          <a:noFill/>
          <a:ln w="9525">
            <a:noFill/>
            <a:miter lim="800000"/>
            <a:headEnd/>
            <a:tailEnd/>
          </a:ln>
        </p:spPr>
        <p:txBody>
          <a:bodyPr>
            <a:spAutoFit/>
          </a:bodyPr>
          <a:lstStyle/>
          <a:p>
            <a:r>
              <a:rPr lang="en-US" b="1" dirty="0">
                <a:latin typeface="Verdana" pitchFamily="34" charset="0"/>
              </a:rPr>
              <a:t>Step 7 – Follow up</a:t>
            </a:r>
          </a:p>
          <a:p>
            <a:endParaRPr lang="en-US" u="sng" dirty="0">
              <a:latin typeface="Garamond" pitchFamily="18" charset="0"/>
            </a:endParaRPr>
          </a:p>
          <a:p>
            <a:endParaRPr lang="en-US" u="sng" dirty="0">
              <a:latin typeface="Garamond" pitchFamily="18"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Set follow up meetings to discuss progress</a:t>
            </a:r>
          </a:p>
        </p:txBody>
      </p:sp>
    </p:spTree>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2"/>
          <p:cNvSpPr txBox="1">
            <a:spLocks noChangeArrowheads="1"/>
          </p:cNvSpPr>
          <p:nvPr/>
        </p:nvSpPr>
        <p:spPr bwMode="auto">
          <a:xfrm>
            <a:off x="352425" y="1438275"/>
            <a:ext cx="7800975" cy="1200150"/>
          </a:xfrm>
          <a:prstGeom prst="rect">
            <a:avLst/>
          </a:prstGeom>
          <a:noFill/>
          <a:ln w="9525">
            <a:noFill/>
            <a:miter lim="800000"/>
            <a:headEnd/>
            <a:tailEnd/>
          </a:ln>
        </p:spPr>
        <p:txBody>
          <a:bodyPr>
            <a:spAutoFit/>
          </a:bodyPr>
          <a:lstStyle/>
          <a:p>
            <a:r>
              <a:rPr lang="en-US" b="1" dirty="0">
                <a:latin typeface="Verdana" pitchFamily="34" charset="0"/>
              </a:rPr>
              <a:t>Step 8 – Monitor Progress</a:t>
            </a:r>
          </a:p>
          <a:p>
            <a:endParaRPr lang="en-US" u="sng" dirty="0">
              <a:latin typeface="Garamond" pitchFamily="18" charset="0"/>
            </a:endParaRPr>
          </a:p>
          <a:p>
            <a:endParaRPr lang="en-US" u="sng" dirty="0">
              <a:latin typeface="Garamond" pitchFamily="18" charset="0"/>
            </a:endParaRPr>
          </a:p>
        </p:txBody>
      </p:sp>
      <p:sp>
        <p:nvSpPr>
          <p:cNvPr id="20483" name="TextBox 3"/>
          <p:cNvSpPr txBox="1">
            <a:spLocks noChangeArrowheads="1"/>
          </p:cNvSpPr>
          <p:nvPr/>
        </p:nvSpPr>
        <p:spPr bwMode="auto">
          <a:xfrm>
            <a:off x="307975" y="2020888"/>
            <a:ext cx="8313738" cy="4413516"/>
          </a:xfrm>
          <a:prstGeom prst="rect">
            <a:avLst/>
          </a:prstGeom>
          <a:noFill/>
          <a:ln w="9525">
            <a:noFill/>
            <a:miter lim="800000"/>
            <a:headEnd/>
            <a:tailEnd/>
          </a:ln>
        </p:spPr>
        <p:txBody>
          <a:bodyPr>
            <a:spAutoFit/>
          </a:bodyPr>
          <a:lstStyle/>
          <a:p>
            <a:endParaRPr lang="en-US" u="sng" dirty="0">
              <a:latin typeface="Garamond" pitchFamily="18"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Give feedback, comments</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Examples – </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  You’re doing very well at getting your tasks done before the deadline and I appreciate it.”  </a:t>
            </a:r>
          </a:p>
          <a:p>
            <a:pPr marL="342900" indent="-342900" eaLnBrk="0" hangingPunct="0">
              <a:spcBef>
                <a:spcPct val="20000"/>
              </a:spcBef>
              <a:buSzPct val="100000"/>
              <a:buFont typeface="Arial" pitchFamily="34" charset="0"/>
              <a:buChar char="•"/>
            </a:pPr>
            <a:endParaRPr lang="en-US" sz="2000" dirty="0">
              <a:latin typeface="Verdana" pitchFamily="34" charset="0"/>
              <a:ea typeface="ＭＳ Ｐゴシック" pitchFamily="-112" charset="-128"/>
              <a:cs typeface="Verdana" pitchFamily="34" charset="0"/>
            </a:endParaRPr>
          </a:p>
          <a:p>
            <a:pPr marL="342900" indent="-342900" eaLnBrk="0" hangingPunct="0">
              <a:spcBef>
                <a:spcPct val="20000"/>
              </a:spcBef>
              <a:buSzPct val="100000"/>
              <a:buFont typeface="Arial" pitchFamily="34" charset="0"/>
              <a:buChar char="•"/>
            </a:pPr>
            <a:r>
              <a:rPr lang="en-US" sz="2000" dirty="0">
                <a:latin typeface="Verdana" pitchFamily="34" charset="0"/>
                <a:ea typeface="ＭＳ Ｐゴシック" pitchFamily="-112" charset="-128"/>
                <a:cs typeface="Verdana" pitchFamily="34" charset="0"/>
              </a:rPr>
              <a:t>“Although you were unable to make the deadline, you showed quite a bit of progress.  I appreciate your efforts and recognize that you are making strides to improve.”</a:t>
            </a:r>
          </a:p>
          <a:p>
            <a:endParaRPr lang="en-US" sz="2000" dirty="0"/>
          </a:p>
        </p:txBody>
      </p:sp>
    </p:spTree>
  </p:cSld>
  <p:clrMapOvr>
    <a:masterClrMapping/>
  </p:clrMapOvr>
  <p:transition spd="med">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Coaching Process</a:t>
            </a:r>
            <a:endParaRPr lang="en-US" dirty="0"/>
          </a:p>
        </p:txBody>
      </p:sp>
      <p:sp>
        <p:nvSpPr>
          <p:cNvPr id="5" name="Content Placeholder 4"/>
          <p:cNvSpPr>
            <a:spLocks noGrp="1"/>
          </p:cNvSpPr>
          <p:nvPr>
            <p:ph idx="1"/>
          </p:nvPr>
        </p:nvSpPr>
        <p:spPr>
          <a:xfrm>
            <a:off x="1901041" y="2686793"/>
            <a:ext cx="4951021" cy="3200400"/>
          </a:xfrm>
        </p:spPr>
        <p:txBody>
          <a:bodyPr/>
          <a:lstStyle/>
          <a:p>
            <a:pPr marL="457200" indent="-457200">
              <a:buAutoNum type="arabicPeriod"/>
            </a:pPr>
            <a:r>
              <a:rPr lang="en-US" sz="2000" kern="1200" dirty="0" smtClean="0"/>
              <a:t>Identify the Issue</a:t>
            </a:r>
          </a:p>
          <a:p>
            <a:pPr marL="457200" indent="-457200">
              <a:buAutoNum type="arabicPeriod"/>
            </a:pPr>
            <a:r>
              <a:rPr lang="en-US" sz="2000" kern="1200" dirty="0" smtClean="0"/>
              <a:t>Give Staff Member the Floor</a:t>
            </a:r>
          </a:p>
          <a:p>
            <a:pPr marL="457200" indent="-457200">
              <a:buAutoNum type="arabicPeriod"/>
            </a:pPr>
            <a:r>
              <a:rPr lang="en-US" sz="2000" kern="1200" dirty="0" smtClean="0"/>
              <a:t>Make Your Expectations Know</a:t>
            </a:r>
          </a:p>
          <a:p>
            <a:pPr marL="457200" indent="-457200">
              <a:buAutoNum type="arabicPeriod"/>
            </a:pPr>
            <a:r>
              <a:rPr lang="en-US" sz="2000" kern="1200" dirty="0" smtClean="0"/>
              <a:t>Come to an Amicable Agreement</a:t>
            </a:r>
          </a:p>
          <a:p>
            <a:pPr marL="457200" indent="-457200">
              <a:buAutoNum type="arabicPeriod"/>
            </a:pPr>
            <a:r>
              <a:rPr lang="en-US" sz="2000" kern="1200" dirty="0" smtClean="0"/>
              <a:t>Develop a Plan for Improvement</a:t>
            </a:r>
          </a:p>
          <a:p>
            <a:pPr marL="457200" indent="-457200">
              <a:buAutoNum type="arabicPeriod"/>
            </a:pPr>
            <a:r>
              <a:rPr lang="en-US" sz="2000" kern="1200" dirty="0" smtClean="0"/>
              <a:t>Seek Staff Member Commitment</a:t>
            </a:r>
          </a:p>
          <a:p>
            <a:pPr marL="457200" indent="-457200">
              <a:buAutoNum type="arabicPeriod"/>
            </a:pPr>
            <a:r>
              <a:rPr lang="en-US" sz="2000" kern="1200" dirty="0" smtClean="0"/>
              <a:t>Follow up </a:t>
            </a:r>
          </a:p>
          <a:p>
            <a:pPr marL="457200" indent="-457200">
              <a:buAutoNum type="arabicPeriod"/>
            </a:pPr>
            <a:r>
              <a:rPr lang="en-US" sz="2000" kern="1200" dirty="0" smtClean="0"/>
              <a:t>Monitor Progress</a:t>
            </a:r>
          </a:p>
          <a:p>
            <a:pPr marL="457200" indent="-457200">
              <a:buAutoNum type="arabicPeriod"/>
            </a:pPr>
            <a:endParaRPr lang="en-US" sz="2000" kern="1200" dirty="0" smtClean="0"/>
          </a:p>
          <a:p>
            <a:pPr marL="457200" indent="-457200">
              <a:buAutoNum type="arabicPeriod"/>
            </a:pPr>
            <a:endParaRPr lang="en-US" sz="2000" kern="1200" dirty="0" smtClean="0"/>
          </a:p>
          <a:p>
            <a:pPr marL="457200" indent="-457200">
              <a:buAutoNum type="arabicPeriod"/>
            </a:pPr>
            <a:endParaRPr lang="en-US" sz="2000" kern="1200" dirty="0"/>
          </a:p>
        </p:txBody>
      </p:sp>
    </p:spTree>
  </p:cSld>
  <p:clrMapOvr>
    <a:masterClrMapping/>
  </p:clrMapOvr>
  <p:transition spd="med">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sz="6000" dirty="0" smtClean="0">
                <a:solidFill>
                  <a:srgbClr val="FF6600"/>
                </a:solidFill>
                <a:effectLst>
                  <a:outerShdw blurRad="38100" dist="38100" dir="2700000" algn="tl">
                    <a:srgbClr val="000000">
                      <a:alpha val="43137"/>
                    </a:srgbClr>
                  </a:outerShdw>
                </a:effectLst>
                <a:ea typeface="ＭＳ Ｐゴシック" charset="-128"/>
              </a:rPr>
              <a:t>Questions</a:t>
            </a:r>
          </a:p>
        </p:txBody>
      </p:sp>
      <p:pic>
        <p:nvPicPr>
          <p:cNvPr id="23555" name="Picture 2" descr="C:\Documents and Settings\lbeeman\Local Settings\Temporary Internet Files\Content.IE5\QBTYMX5C\MC900441428[1].png"/>
          <p:cNvPicPr>
            <a:picLocks noChangeAspect="1" noChangeArrowheads="1"/>
          </p:cNvPicPr>
          <p:nvPr/>
        </p:nvPicPr>
        <p:blipFill>
          <a:blip r:embed="rId3" cstate="print"/>
          <a:srcRect/>
          <a:stretch>
            <a:fillRect/>
          </a:stretch>
        </p:blipFill>
        <p:spPr bwMode="auto">
          <a:xfrm>
            <a:off x="2636838" y="2309813"/>
            <a:ext cx="3657600" cy="36576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sz="4000" dirty="0" smtClean="0">
                <a:solidFill>
                  <a:srgbClr val="FF6600"/>
                </a:solidFill>
                <a:effectLst>
                  <a:outerShdw blurRad="38100" dist="38100" dir="2700000" algn="tl">
                    <a:srgbClr val="000000">
                      <a:alpha val="43137"/>
                    </a:srgbClr>
                  </a:outerShdw>
                </a:effectLst>
                <a:ea typeface="ＭＳ Ｐゴシック" charset="-128"/>
              </a:rPr>
              <a:t>A Friendly Reminder</a:t>
            </a:r>
          </a:p>
        </p:txBody>
      </p:sp>
      <p:sp>
        <p:nvSpPr>
          <p:cNvPr id="3" name="Content Placeholder 2"/>
          <p:cNvSpPr>
            <a:spLocks noGrp="1"/>
          </p:cNvSpPr>
          <p:nvPr>
            <p:ph idx="1"/>
          </p:nvPr>
        </p:nvSpPr>
        <p:spPr/>
        <p:txBody>
          <a:bodyPr/>
          <a:lstStyle/>
          <a:p>
            <a:pPr>
              <a:buFont typeface="Arial" pitchFamily="34" charset="0"/>
              <a:buChar char="•"/>
            </a:pPr>
            <a:endParaRPr lang="en-US" dirty="0" smtClean="0"/>
          </a:p>
          <a:p>
            <a:pPr>
              <a:buFont typeface="Arial" pitchFamily="34" charset="0"/>
              <a:buChar char="•"/>
            </a:pPr>
            <a:r>
              <a:rPr lang="en-US" dirty="0" smtClean="0"/>
              <a:t>Please submit the original, completed, and signed Annual Appraisal form to the Office of Human Resources no later than the advertised due date.</a:t>
            </a:r>
          </a:p>
          <a:p>
            <a:pPr algn="ctr">
              <a:spcBef>
                <a:spcPct val="0"/>
              </a:spcBef>
              <a:buNone/>
              <a:defRPr/>
            </a:pPr>
            <a:r>
              <a:rPr lang="en-US" sz="4000" i="1" dirty="0" smtClean="0">
                <a:solidFill>
                  <a:srgbClr val="FF6600"/>
                </a:solidFill>
                <a:effectLst>
                  <a:outerShdw blurRad="38100" dist="38100" dir="2700000" algn="tl">
                    <a:srgbClr val="000000">
                      <a:alpha val="43137"/>
                    </a:srgbClr>
                  </a:outerShdw>
                </a:effectLst>
                <a:ea typeface="ＭＳ Ｐゴシック" charset="-128"/>
                <a:cs typeface="Times"/>
              </a:rPr>
              <a:t>Thank You</a:t>
            </a: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996" y="1661556"/>
            <a:ext cx="8632370" cy="609600"/>
          </a:xfrm>
        </p:spPr>
        <p:txBody>
          <a:bodyPr/>
          <a:lstStyle/>
          <a:p>
            <a:pPr algn="ctr">
              <a:defRPr/>
            </a:pPr>
            <a:r>
              <a:rPr lang="en-US" sz="4400" dirty="0" smtClean="0">
                <a:solidFill>
                  <a:srgbClr val="FF6600"/>
                </a:solidFill>
                <a:effectLst>
                  <a:outerShdw blurRad="38100" dist="38100" dir="2700000" algn="tl">
                    <a:srgbClr val="000000">
                      <a:alpha val="43137"/>
                    </a:srgbClr>
                  </a:outerShdw>
                </a:effectLst>
                <a:ea typeface="ＭＳ Ｐゴシック" charset="-128"/>
              </a:rPr>
              <a:t>Using the Forms</a:t>
            </a:r>
          </a:p>
        </p:txBody>
      </p:sp>
      <p:sp>
        <p:nvSpPr>
          <p:cNvPr id="6" name="Content Placeholder 5"/>
          <p:cNvSpPr>
            <a:spLocks noGrp="1"/>
          </p:cNvSpPr>
          <p:nvPr>
            <p:ph idx="1"/>
          </p:nvPr>
        </p:nvSpPr>
        <p:spPr>
          <a:xfrm>
            <a:off x="381000" y="2698668"/>
            <a:ext cx="8229600" cy="3200400"/>
          </a:xfrm>
        </p:spPr>
        <p:txBody>
          <a:bodyPr/>
          <a:lstStyle/>
          <a:p>
            <a:endParaRPr lang="en-US" dirty="0"/>
          </a:p>
        </p:txBody>
      </p:sp>
      <p:pic>
        <p:nvPicPr>
          <p:cNvPr id="37897" name="Picture 9" descr="C:\Documents and Settings\lbeeman\Local Settings\Temporary Internet Files\Content.IE5\YC0793JH\MP900400336[1].jpg"/>
          <p:cNvPicPr>
            <a:picLocks noChangeAspect="1" noChangeArrowheads="1"/>
          </p:cNvPicPr>
          <p:nvPr/>
        </p:nvPicPr>
        <p:blipFill>
          <a:blip r:embed="rId3" cstate="print"/>
          <a:srcRect/>
          <a:stretch>
            <a:fillRect/>
          </a:stretch>
        </p:blipFill>
        <p:spPr bwMode="auto">
          <a:xfrm>
            <a:off x="412473" y="2710926"/>
            <a:ext cx="3122260" cy="2081507"/>
          </a:xfrm>
          <a:prstGeom prst="rect">
            <a:avLst/>
          </a:prstGeom>
          <a:noFill/>
        </p:spPr>
      </p:pic>
      <p:pic>
        <p:nvPicPr>
          <p:cNvPr id="37900" name="Picture 12" descr="C:\Documents and Settings\lbeeman\Local Settings\Temporary Internet Files\Content.IE5\KMKAPCSF\MP900289529[1].jpg"/>
          <p:cNvPicPr>
            <a:picLocks noChangeAspect="1" noChangeArrowheads="1"/>
          </p:cNvPicPr>
          <p:nvPr/>
        </p:nvPicPr>
        <p:blipFill>
          <a:blip r:embed="rId4" cstate="print"/>
          <a:srcRect/>
          <a:stretch>
            <a:fillRect/>
          </a:stretch>
        </p:blipFill>
        <p:spPr bwMode="auto">
          <a:xfrm>
            <a:off x="5652655" y="3907657"/>
            <a:ext cx="2926080" cy="1970227"/>
          </a:xfrm>
          <a:prstGeom prst="rect">
            <a:avLst/>
          </a:prstGeom>
          <a:noFill/>
        </p:spPr>
      </p:pic>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a:defRPr/>
            </a:pPr>
            <a:r>
              <a:rPr lang="en-US" dirty="0" smtClean="0">
                <a:solidFill>
                  <a:srgbClr val="FF6600"/>
                </a:solidFill>
                <a:effectLst>
                  <a:outerShdw blurRad="38100" dist="38100" dir="2700000" algn="tl">
                    <a:srgbClr val="000000">
                      <a:alpha val="43137"/>
                    </a:srgbClr>
                  </a:outerShdw>
                </a:effectLst>
                <a:ea typeface="ＭＳ Ｐゴシック" charset="-128"/>
              </a:rPr>
              <a:t>Annual Review and Form</a:t>
            </a:r>
          </a:p>
        </p:txBody>
      </p:sp>
      <p:sp>
        <p:nvSpPr>
          <p:cNvPr id="10243" name="Content Placeholder 2"/>
          <p:cNvSpPr>
            <a:spLocks noGrp="1"/>
          </p:cNvSpPr>
          <p:nvPr>
            <p:ph idx="1"/>
          </p:nvPr>
        </p:nvSpPr>
        <p:spPr>
          <a:xfrm>
            <a:off x="403802" y="2210172"/>
            <a:ext cx="8134556" cy="3964997"/>
          </a:xfrm>
        </p:spPr>
        <p:txBody>
          <a:bodyPr/>
          <a:lstStyle/>
          <a:p>
            <a:pPr lvl="1">
              <a:buFont typeface="Arial" pitchFamily="34" charset="0"/>
              <a:buChar char="•"/>
            </a:pPr>
            <a:r>
              <a:rPr lang="en-US" sz="1800" dirty="0" smtClean="0">
                <a:ea typeface="ＭＳ Ｐゴシック" charset="-128"/>
              </a:rPr>
              <a:t>Read Definitions and Instructions</a:t>
            </a:r>
          </a:p>
          <a:p>
            <a:pPr lvl="1">
              <a:buFont typeface="Arial" pitchFamily="34" charset="0"/>
              <a:buChar char="•"/>
            </a:pPr>
            <a:endParaRPr lang="en-US" sz="800" dirty="0" smtClean="0">
              <a:ea typeface="ＭＳ Ｐゴシック" charset="-128"/>
            </a:endParaRPr>
          </a:p>
          <a:p>
            <a:pPr lvl="1">
              <a:buFont typeface="Arial" pitchFamily="34" charset="0"/>
              <a:buChar char="•"/>
            </a:pPr>
            <a:r>
              <a:rPr lang="en-US" sz="1800" dirty="0" smtClean="0">
                <a:ea typeface="ＭＳ Ｐゴシック" charset="-128"/>
              </a:rPr>
              <a:t>Assign a rating of 1 to 5 or NA for each of the 5 items within each dimension</a:t>
            </a:r>
          </a:p>
          <a:p>
            <a:pPr lvl="1">
              <a:buFont typeface="Arial" pitchFamily="34" charset="0"/>
              <a:buChar char="•"/>
            </a:pPr>
            <a:endParaRPr lang="en-US" sz="800" dirty="0" smtClean="0">
              <a:ea typeface="ＭＳ Ｐゴシック" charset="-128"/>
            </a:endParaRPr>
          </a:p>
          <a:p>
            <a:pPr lvl="1">
              <a:buFont typeface="Arial" pitchFamily="34" charset="0"/>
              <a:buChar char="•"/>
            </a:pPr>
            <a:r>
              <a:rPr lang="en-US" sz="1800" dirty="0" smtClean="0">
                <a:ea typeface="ＭＳ Ｐゴシック" charset="-128"/>
              </a:rPr>
              <a:t>Use comment section to justify ratings of 1 or 5 and to provide other appreciative and constructive feedback, including staff member’s comments</a:t>
            </a:r>
          </a:p>
          <a:p>
            <a:pPr lvl="1">
              <a:buFont typeface="Arial" pitchFamily="34" charset="0"/>
              <a:buChar char="•"/>
            </a:pPr>
            <a:endParaRPr lang="en-US" sz="800" dirty="0" smtClean="0">
              <a:ea typeface="ＭＳ Ｐゴシック" charset="-128"/>
            </a:endParaRPr>
          </a:p>
          <a:p>
            <a:pPr lvl="1">
              <a:buFont typeface="Arial" pitchFamily="34" charset="0"/>
              <a:buChar char="•"/>
            </a:pPr>
            <a:r>
              <a:rPr lang="en-US" sz="1800" dirty="0" smtClean="0">
                <a:ea typeface="ＭＳ Ｐゴシック" charset="-128"/>
              </a:rPr>
              <a:t>Review and rate from April 1, 20XX through March 31</a:t>
            </a:r>
            <a:r>
              <a:rPr lang="en-US" sz="1800" smtClean="0">
                <a:ea typeface="ＭＳ Ｐゴシック" charset="-128"/>
              </a:rPr>
              <a:t>, 20XX </a:t>
            </a:r>
            <a:r>
              <a:rPr lang="en-US" sz="1800" dirty="0" smtClean="0">
                <a:ea typeface="ＭＳ Ｐゴシック" charset="-128"/>
              </a:rPr>
              <a:t>and, if applicable, identify staff who are eligible for merit and pay increases</a:t>
            </a:r>
          </a:p>
          <a:p>
            <a:pPr lvl="1">
              <a:buFont typeface="Arial" pitchFamily="34" charset="0"/>
              <a:buChar char="•"/>
            </a:pPr>
            <a:endParaRPr lang="en-US" sz="800" dirty="0" smtClean="0">
              <a:ea typeface="ＭＳ Ｐゴシック" charset="-128"/>
            </a:endParaRPr>
          </a:p>
          <a:p>
            <a:pPr lvl="1">
              <a:buFont typeface="Arial" pitchFamily="34" charset="0"/>
              <a:buChar char="•"/>
            </a:pPr>
            <a:r>
              <a:rPr lang="en-US" sz="1800" dirty="0" smtClean="0">
                <a:ea typeface="ＭＳ Ｐゴシック" charset="-128"/>
              </a:rPr>
              <a:t>Evaluate goal achievement from last year and determine next year’s  goals </a:t>
            </a:r>
          </a:p>
          <a:p>
            <a:pPr lvl="1">
              <a:buNone/>
            </a:pPr>
            <a:endParaRPr lang="en-US" sz="1800" dirty="0" smtClean="0">
              <a:ea typeface="ＭＳ Ｐゴシック" charset="-128"/>
            </a:endParaRPr>
          </a:p>
          <a:p>
            <a:pPr lvl="2">
              <a:buFont typeface="Wingdings" pitchFamily="2" charset="2"/>
              <a:buChar char="Ø"/>
            </a:pPr>
            <a:endParaRPr lang="en-US" sz="1800" dirty="0" smtClean="0">
              <a:ea typeface="ＭＳ Ｐゴシック" charset="-128"/>
            </a:endParaRPr>
          </a:p>
          <a:p>
            <a:endParaRPr lang="en-US" dirty="0" smtClean="0">
              <a:latin typeface="Garamond" pitchFamily="18" charset="0"/>
              <a:ea typeface="ＭＳ Ｐゴシック" charset="-128"/>
            </a:endParaRP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a:defRPr/>
            </a:pPr>
            <a:r>
              <a:rPr lang="en-US" dirty="0" smtClean="0">
                <a:solidFill>
                  <a:srgbClr val="FF6600"/>
                </a:solidFill>
                <a:effectLst>
                  <a:outerShdw blurRad="38100" dist="38100" dir="2700000" algn="tl">
                    <a:srgbClr val="000000">
                      <a:alpha val="43137"/>
                    </a:srgbClr>
                  </a:outerShdw>
                </a:effectLst>
                <a:ea typeface="ＭＳ Ｐゴシック" charset="-128"/>
              </a:rPr>
              <a:t>Mid-year Review and Form</a:t>
            </a:r>
          </a:p>
        </p:txBody>
      </p:sp>
      <p:sp>
        <p:nvSpPr>
          <p:cNvPr id="10243" name="Content Placeholder 2"/>
          <p:cNvSpPr>
            <a:spLocks noGrp="1"/>
          </p:cNvSpPr>
          <p:nvPr>
            <p:ph idx="1"/>
          </p:nvPr>
        </p:nvSpPr>
        <p:spPr>
          <a:xfrm>
            <a:off x="190006" y="2198295"/>
            <a:ext cx="8324602" cy="3988749"/>
          </a:xfrm>
        </p:spPr>
        <p:txBody>
          <a:bodyPr/>
          <a:lstStyle/>
          <a:p>
            <a:pPr marL="914400" lvl="1" indent="-457200">
              <a:buFont typeface="Arial" pitchFamily="34" charset="0"/>
              <a:buChar char="•"/>
            </a:pPr>
            <a:r>
              <a:rPr lang="en-US" sz="2000" dirty="0" smtClean="0">
                <a:ea typeface="ＭＳ Ｐゴシック" charset="-128"/>
              </a:rPr>
              <a:t>Definitions and Directions</a:t>
            </a:r>
          </a:p>
          <a:p>
            <a:pPr marL="914400" lvl="1" indent="-457200">
              <a:buFont typeface="Arial" pitchFamily="34" charset="0"/>
              <a:buChar char="•"/>
            </a:pPr>
            <a:endParaRPr lang="en-US" sz="800" dirty="0" smtClean="0">
              <a:ea typeface="ＭＳ Ｐゴシック" charset="-128"/>
            </a:endParaRPr>
          </a:p>
          <a:p>
            <a:pPr marL="914400" lvl="1" indent="-457200">
              <a:buFont typeface="Arial" pitchFamily="34" charset="0"/>
              <a:buChar char="•"/>
            </a:pPr>
            <a:r>
              <a:rPr lang="en-US" sz="2000" dirty="0" smtClean="0">
                <a:ea typeface="ＭＳ Ｐゴシック" charset="-128"/>
              </a:rPr>
              <a:t>Discuss staff member’s current performance for the mid-year review period</a:t>
            </a:r>
          </a:p>
          <a:p>
            <a:pPr marL="914400" lvl="1" indent="-457200">
              <a:buFont typeface="Arial" pitchFamily="34" charset="0"/>
              <a:buChar char="•"/>
            </a:pPr>
            <a:endParaRPr lang="en-US" sz="800" dirty="0" smtClean="0">
              <a:ea typeface="ＭＳ Ｐゴシック" charset="-128"/>
            </a:endParaRPr>
          </a:p>
          <a:p>
            <a:pPr marL="914400" lvl="1" indent="-457200">
              <a:buFont typeface="Arial" pitchFamily="34" charset="0"/>
              <a:buChar char="•"/>
            </a:pPr>
            <a:r>
              <a:rPr lang="en-US" sz="2000" dirty="0" smtClean="0">
                <a:ea typeface="ＭＳ Ｐゴシック" charset="-128"/>
              </a:rPr>
              <a:t>Two-way conversation done in a non-judgmental, non-accusatory manner</a:t>
            </a:r>
          </a:p>
          <a:p>
            <a:pPr marL="914400" lvl="1" indent="-457200">
              <a:buFont typeface="Arial" pitchFamily="34" charset="0"/>
              <a:buChar char="•"/>
            </a:pPr>
            <a:endParaRPr lang="en-US" sz="800" dirty="0" smtClean="0">
              <a:ea typeface="ＭＳ Ｐゴシック" charset="-128"/>
            </a:endParaRPr>
          </a:p>
          <a:p>
            <a:pPr marL="914400" lvl="1" indent="-457200">
              <a:buFont typeface="Arial" pitchFamily="34" charset="0"/>
              <a:buChar char="•"/>
            </a:pPr>
            <a:r>
              <a:rPr lang="en-US" sz="2000" dirty="0" smtClean="0"/>
              <a:t>Not rated - Use the comments section to provide both appreciative and constructive feedback and to note staff member’s comments</a:t>
            </a:r>
          </a:p>
          <a:p>
            <a:pPr marL="914400" lvl="1" indent="-457200">
              <a:buFont typeface="Arial" pitchFamily="34" charset="0"/>
              <a:buChar char="•"/>
            </a:pPr>
            <a:endParaRPr lang="en-US" sz="800" dirty="0" smtClean="0"/>
          </a:p>
          <a:p>
            <a:pPr marL="914400" lvl="1" indent="-457200">
              <a:buFont typeface="Arial" pitchFamily="34" charset="0"/>
              <a:buChar char="•"/>
            </a:pPr>
            <a:r>
              <a:rPr lang="en-US" sz="2000" dirty="0" smtClean="0">
                <a:ea typeface="ＭＳ Ｐゴシック" charset="-128"/>
              </a:rPr>
              <a:t>Discuss goal progress and ways to ensure their achievement </a:t>
            </a:r>
          </a:p>
          <a:p>
            <a:pPr marL="914400" lvl="1" indent="-457200">
              <a:buFont typeface="Arial" pitchFamily="34" charset="0"/>
              <a:buChar char="•"/>
            </a:pPr>
            <a:endParaRPr lang="en-US" sz="2000" dirty="0" smtClean="0">
              <a:ea typeface="ＭＳ Ｐゴシック" charset="-128"/>
            </a:endParaRPr>
          </a:p>
          <a:p>
            <a:pPr>
              <a:buNone/>
            </a:pPr>
            <a:endParaRPr lang="en-US" dirty="0" smtClean="0">
              <a:latin typeface="Garamond" pitchFamily="18" charset="0"/>
              <a:ea typeface="ＭＳ Ｐゴシック" charset="-128"/>
            </a:endParaRP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249" y="1459676"/>
            <a:ext cx="8229600" cy="609600"/>
          </a:xfrm>
        </p:spPr>
        <p:txBody>
          <a:bodyPr/>
          <a:lstStyle/>
          <a:p>
            <a:pPr algn="ctr">
              <a:defRPr/>
            </a:pPr>
            <a:r>
              <a:rPr lang="en-US" dirty="0" smtClean="0">
                <a:solidFill>
                  <a:srgbClr val="FF6600"/>
                </a:solidFill>
                <a:effectLst>
                  <a:outerShdw blurRad="38100" dist="38100" dir="2700000" algn="tl">
                    <a:srgbClr val="000000">
                      <a:alpha val="43137"/>
                    </a:srgbClr>
                  </a:outerShdw>
                </a:effectLst>
                <a:ea typeface="ＭＳ Ｐゴシック" charset="-128"/>
              </a:rPr>
              <a:t>Goal Setting</a:t>
            </a:r>
          </a:p>
        </p:txBody>
      </p:sp>
      <p:sp>
        <p:nvSpPr>
          <p:cNvPr id="4" name="Content Placeholder 3"/>
          <p:cNvSpPr>
            <a:spLocks noGrp="1"/>
          </p:cNvSpPr>
          <p:nvPr>
            <p:ph idx="1"/>
          </p:nvPr>
        </p:nvSpPr>
        <p:spPr/>
        <p:txBody>
          <a:bodyPr/>
          <a:lstStyle/>
          <a:p>
            <a:endParaRPr lang="en-US" dirty="0"/>
          </a:p>
        </p:txBody>
      </p:sp>
      <p:pic>
        <p:nvPicPr>
          <p:cNvPr id="38914" name="Picture 2" descr="C:\Documents and Settings\lbeeman\Local Settings\Temporary Internet Files\Content.IE5\6J9WM4EL\MP900387781[1].jpg"/>
          <p:cNvPicPr>
            <a:picLocks noChangeAspect="1" noChangeArrowheads="1"/>
          </p:cNvPicPr>
          <p:nvPr/>
        </p:nvPicPr>
        <p:blipFill>
          <a:blip r:embed="rId3" cstate="print"/>
          <a:srcRect/>
          <a:stretch>
            <a:fillRect/>
          </a:stretch>
        </p:blipFill>
        <p:spPr bwMode="auto">
          <a:xfrm>
            <a:off x="3386218" y="2241468"/>
            <a:ext cx="2087270" cy="2926080"/>
          </a:xfrm>
          <a:prstGeom prst="rect">
            <a:avLst/>
          </a:prstGeom>
          <a:noFill/>
        </p:spPr>
      </p:pic>
      <p:pic>
        <p:nvPicPr>
          <p:cNvPr id="38918" name="Picture 6" descr="C:\Documents and Settings\lbeeman\Local Settings\Temporary Internet Files\Content.IE5\YC0793JH\MP900387536[1].jpg"/>
          <p:cNvPicPr>
            <a:picLocks noChangeAspect="1" noChangeArrowheads="1"/>
          </p:cNvPicPr>
          <p:nvPr/>
        </p:nvPicPr>
        <p:blipFill>
          <a:blip r:embed="rId4" cstate="print"/>
          <a:srcRect/>
          <a:stretch>
            <a:fillRect/>
          </a:stretch>
        </p:blipFill>
        <p:spPr bwMode="auto">
          <a:xfrm>
            <a:off x="6307548" y="2217717"/>
            <a:ext cx="2087270" cy="2926080"/>
          </a:xfrm>
          <a:prstGeom prst="rect">
            <a:avLst/>
          </a:prstGeom>
          <a:noFill/>
        </p:spPr>
      </p:pic>
      <p:pic>
        <p:nvPicPr>
          <p:cNvPr id="38919" name="Picture 7" descr="C:\Documents and Settings\lbeeman\Local Settings\Temporary Internet Files\Content.IE5\KMKAPCSF\MP900387474[1].jpg"/>
          <p:cNvPicPr>
            <a:picLocks noChangeAspect="1" noChangeArrowheads="1"/>
          </p:cNvPicPr>
          <p:nvPr/>
        </p:nvPicPr>
        <p:blipFill>
          <a:blip r:embed="rId5" cstate="print"/>
          <a:srcRect/>
          <a:stretch>
            <a:fillRect/>
          </a:stretch>
        </p:blipFill>
        <p:spPr bwMode="auto">
          <a:xfrm>
            <a:off x="548015" y="2265219"/>
            <a:ext cx="2087270" cy="2926080"/>
          </a:xfrm>
          <a:prstGeom prst="rect">
            <a:avLst/>
          </a:prstGeom>
          <a:noFill/>
        </p:spPr>
      </p:pic>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250" y="1447800"/>
            <a:ext cx="8229600" cy="609600"/>
          </a:xfrm>
        </p:spPr>
        <p:txBody>
          <a:bodyPr/>
          <a:lstStyle/>
          <a:p>
            <a:r>
              <a:rPr lang="en-US" dirty="0" smtClean="0">
                <a:solidFill>
                  <a:srgbClr val="FF6600"/>
                </a:solidFill>
                <a:effectLst>
                  <a:outerShdw blurRad="38100" dist="38100" dir="2700000" algn="tl">
                    <a:srgbClr val="000000">
                      <a:alpha val="43137"/>
                    </a:srgbClr>
                  </a:outerShdw>
                </a:effectLst>
              </a:rPr>
              <a:t>Definition of a Goal</a:t>
            </a:r>
          </a:p>
        </p:txBody>
      </p:sp>
      <p:sp>
        <p:nvSpPr>
          <p:cNvPr id="3" name="Content Placeholder 2"/>
          <p:cNvSpPr>
            <a:spLocks noGrp="1"/>
          </p:cNvSpPr>
          <p:nvPr>
            <p:ph idx="1"/>
          </p:nvPr>
        </p:nvSpPr>
        <p:spPr>
          <a:xfrm>
            <a:off x="369125" y="2330532"/>
            <a:ext cx="8229600" cy="3200400"/>
          </a:xfrm>
        </p:spPr>
        <p:txBody>
          <a:bodyPr/>
          <a:lstStyle/>
          <a:p>
            <a:pPr>
              <a:buFont typeface="Arial" pitchFamily="34" charset="0"/>
              <a:buChar char="•"/>
            </a:pPr>
            <a:r>
              <a:rPr lang="en-US" sz="2400" dirty="0" smtClean="0"/>
              <a:t>Short, clear statement of what needs to be done</a:t>
            </a:r>
          </a:p>
          <a:p>
            <a:pPr>
              <a:buNone/>
            </a:pPr>
            <a:endParaRPr lang="en-US" sz="2400" dirty="0" smtClean="0"/>
          </a:p>
          <a:p>
            <a:pPr>
              <a:buFont typeface="Arial" pitchFamily="34" charset="0"/>
              <a:buChar char="•"/>
            </a:pPr>
            <a:r>
              <a:rPr lang="en-US" sz="2400" dirty="0" smtClean="0"/>
              <a:t>Task-based toward the completion of a task, project or learning-based  toward acquiring new knowledge, skills, or attitudes</a:t>
            </a:r>
          </a:p>
          <a:p>
            <a:pPr>
              <a:buNone/>
            </a:pPr>
            <a:endParaRPr lang="en-US" sz="2400" dirty="0" smtClean="0"/>
          </a:p>
          <a:p>
            <a:pPr>
              <a:buFont typeface="Arial" pitchFamily="34" charset="0"/>
              <a:buChar char="•"/>
            </a:pPr>
            <a:r>
              <a:rPr lang="en-US" sz="2400" dirty="0" smtClean="0"/>
              <a:t>Should align with and support the University’s goals   </a:t>
            </a:r>
          </a:p>
          <a:p>
            <a:pPr>
              <a:buFont typeface="Arial" pitchFamily="34" charset="0"/>
              <a:buChar char="•"/>
            </a:pPr>
            <a:endParaRPr lang="en-US" sz="2400" dirty="0" smtClean="0"/>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250" y="1447800"/>
            <a:ext cx="8229600" cy="609600"/>
          </a:xfrm>
        </p:spPr>
        <p:txBody>
          <a:bodyPr/>
          <a:lstStyle/>
          <a:p>
            <a:r>
              <a:rPr lang="en-US" dirty="0" smtClean="0">
                <a:solidFill>
                  <a:srgbClr val="FF6600"/>
                </a:solidFill>
                <a:effectLst>
                  <a:outerShdw blurRad="38100" dist="38100" dir="2700000" algn="tl">
                    <a:srgbClr val="000000">
                      <a:alpha val="43137"/>
                    </a:srgbClr>
                  </a:outerShdw>
                </a:effectLst>
              </a:rPr>
              <a:t>Purpose of a Goal</a:t>
            </a:r>
          </a:p>
        </p:txBody>
      </p:sp>
      <p:sp>
        <p:nvSpPr>
          <p:cNvPr id="3" name="Content Placeholder 2"/>
          <p:cNvSpPr>
            <a:spLocks noGrp="1"/>
          </p:cNvSpPr>
          <p:nvPr>
            <p:ph idx="1"/>
          </p:nvPr>
        </p:nvSpPr>
        <p:spPr>
          <a:xfrm>
            <a:off x="381000" y="2057400"/>
            <a:ext cx="8026730" cy="3999016"/>
          </a:xfrm>
        </p:spPr>
        <p:txBody>
          <a:bodyPr/>
          <a:lstStyle/>
          <a:p>
            <a:pPr>
              <a:buFont typeface="Arial" pitchFamily="34" charset="0"/>
              <a:buChar char="•"/>
            </a:pPr>
            <a:r>
              <a:rPr lang="en-US" sz="2000" dirty="0" smtClean="0"/>
              <a:t>Provide a way for supervisors/staff members to evaluate  or appraise performance</a:t>
            </a:r>
          </a:p>
          <a:p>
            <a:pPr>
              <a:buNone/>
            </a:pPr>
            <a:endParaRPr lang="en-US" sz="2000" dirty="0" smtClean="0"/>
          </a:p>
          <a:p>
            <a:pPr>
              <a:buFont typeface="Arial" pitchFamily="34" charset="0"/>
              <a:buChar char="•"/>
            </a:pPr>
            <a:r>
              <a:rPr lang="en-US" sz="2000" dirty="0" smtClean="0"/>
              <a:t>Provide a path-just as a map directs a driver</a:t>
            </a:r>
          </a:p>
          <a:p>
            <a:pPr>
              <a:buNone/>
            </a:pPr>
            <a:endParaRPr lang="en-US" sz="2000" dirty="0" smtClean="0"/>
          </a:p>
          <a:p>
            <a:pPr>
              <a:buFont typeface="Arial" pitchFamily="34" charset="0"/>
              <a:buChar char="•"/>
            </a:pPr>
            <a:r>
              <a:rPr lang="en-US" sz="2000" dirty="0" smtClean="0"/>
              <a:t>Allows us to use existing strengths and build new ones </a:t>
            </a:r>
          </a:p>
          <a:p>
            <a:pPr>
              <a:buNone/>
            </a:pPr>
            <a:endParaRPr lang="en-US" sz="2000" dirty="0" smtClean="0"/>
          </a:p>
          <a:p>
            <a:pPr>
              <a:buFont typeface="Arial" pitchFamily="34" charset="0"/>
              <a:buChar char="•"/>
            </a:pPr>
            <a:r>
              <a:rPr lang="en-US" sz="2000" dirty="0" smtClean="0"/>
              <a:t>Help us plan and order our work tasks</a:t>
            </a:r>
          </a:p>
          <a:p>
            <a:pPr>
              <a:buNone/>
            </a:pPr>
            <a:endParaRPr lang="en-US" sz="2000" dirty="0" smtClean="0"/>
          </a:p>
          <a:p>
            <a:pPr>
              <a:buFont typeface="Arial" pitchFamily="34" charset="0"/>
              <a:buChar char="•"/>
            </a:pPr>
            <a:r>
              <a:rPr lang="en-US" sz="2000" dirty="0" smtClean="0"/>
              <a:t>Provide a sense of pride and satisfaction upon achieving our goals</a:t>
            </a:r>
          </a:p>
          <a:p>
            <a:pPr>
              <a:buNone/>
            </a:pPr>
            <a:endParaRPr lang="en-US" sz="2000" dirty="0" smtClean="0"/>
          </a:p>
          <a:p>
            <a:pPr>
              <a:buNone/>
            </a:pPr>
            <a:endParaRPr lang="en-US" sz="2400" dirty="0" smtClean="0"/>
          </a:p>
          <a:p>
            <a:pPr>
              <a:buFont typeface="Arial" pitchFamily="34" charset="0"/>
              <a:buChar char="•"/>
            </a:pPr>
            <a:endParaRPr lang="en-US" sz="2400" dirty="0" smtClean="0"/>
          </a:p>
          <a:p>
            <a:pPr>
              <a:buNone/>
            </a:pPr>
            <a:endParaRPr lang="en-US" sz="2400" dirty="0" smtClean="0"/>
          </a:p>
          <a:p>
            <a:pPr>
              <a:buNone/>
            </a:pPr>
            <a:r>
              <a:rPr lang="en-US" sz="2400" dirty="0" smtClean="0"/>
              <a:t> </a:t>
            </a:r>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rgbClr val="FF6600"/>
                </a:solidFill>
                <a:effectLst>
                  <a:outerShdw blurRad="38100" dist="38100" dir="2700000" algn="tl">
                    <a:srgbClr val="000000">
                      <a:alpha val="43137"/>
                    </a:srgbClr>
                  </a:outerShdw>
                </a:effectLst>
              </a:rPr>
              <a:t>Writing a SMART Performance Goal</a:t>
            </a:r>
            <a:endParaRPr lang="en-US" dirty="0">
              <a:solidFill>
                <a:srgbClr val="FF6600"/>
              </a:solidFill>
              <a:effectLst>
                <a:outerShdw blurRad="38100" dist="38100" dir="2700000" algn="tl">
                  <a:srgbClr val="000000">
                    <a:alpha val="43137"/>
                  </a:srgbClr>
                </a:outerShdw>
              </a:effectLst>
            </a:endParaRPr>
          </a:p>
        </p:txBody>
      </p:sp>
      <p:sp>
        <p:nvSpPr>
          <p:cNvPr id="11267" name="Content Placeholder 2"/>
          <p:cNvSpPr>
            <a:spLocks noGrp="1"/>
          </p:cNvSpPr>
          <p:nvPr>
            <p:ph idx="1"/>
          </p:nvPr>
        </p:nvSpPr>
        <p:spPr>
          <a:xfrm>
            <a:off x="371475" y="2276475"/>
            <a:ext cx="8229600" cy="3705225"/>
          </a:xfrm>
        </p:spPr>
        <p:txBody>
          <a:bodyPr/>
          <a:lstStyle/>
          <a:p>
            <a:pPr>
              <a:buFontTx/>
              <a:buNone/>
            </a:pPr>
            <a:r>
              <a:rPr lang="en-US" dirty="0" smtClean="0">
                <a:ea typeface="ＭＳ Ｐゴシック" charset="-128"/>
              </a:rPr>
              <a:t/>
            </a:r>
            <a:br>
              <a:rPr lang="en-US" dirty="0" smtClean="0">
                <a:ea typeface="ＭＳ Ｐゴシック" charset="-128"/>
              </a:rPr>
            </a:br>
            <a:r>
              <a:rPr lang="en-US" sz="2400" b="1" dirty="0" smtClean="0">
                <a:ea typeface="ＭＳ Ｐゴシック" charset="-128"/>
              </a:rPr>
              <a:t>S</a:t>
            </a:r>
            <a:r>
              <a:rPr lang="en-US" sz="2400" dirty="0" smtClean="0">
                <a:ea typeface="ＭＳ Ｐゴシック" charset="-128"/>
              </a:rPr>
              <a:t>pecific – what will be done?</a:t>
            </a:r>
          </a:p>
          <a:p>
            <a:pPr>
              <a:buFontTx/>
              <a:buNone/>
            </a:pPr>
            <a:r>
              <a:rPr lang="en-US" sz="2400" b="1" dirty="0" smtClean="0">
                <a:ea typeface="ＭＳ Ｐゴシック" charset="-128"/>
              </a:rPr>
              <a:t>	M</a:t>
            </a:r>
            <a:r>
              <a:rPr lang="en-US" sz="2400" dirty="0" smtClean="0">
                <a:ea typeface="ＭＳ Ｐゴシック" charset="-128"/>
              </a:rPr>
              <a:t>easurable – how will we judge achievement?</a:t>
            </a:r>
          </a:p>
          <a:p>
            <a:pPr>
              <a:buFontTx/>
              <a:buNone/>
            </a:pPr>
            <a:r>
              <a:rPr lang="en-US" sz="2400" b="1" dirty="0" smtClean="0">
                <a:ea typeface="ＭＳ Ｐゴシック" charset="-128"/>
              </a:rPr>
              <a:t>	A</a:t>
            </a:r>
            <a:r>
              <a:rPr lang="en-US" sz="2400" dirty="0" smtClean="0">
                <a:ea typeface="ＭＳ Ｐゴシック" charset="-128"/>
              </a:rPr>
              <a:t>ttainable – is it possible?</a:t>
            </a:r>
          </a:p>
          <a:p>
            <a:pPr>
              <a:buFontTx/>
              <a:buNone/>
            </a:pPr>
            <a:r>
              <a:rPr lang="en-US" sz="2400" b="1" dirty="0" smtClean="0">
                <a:ea typeface="ＭＳ Ｐゴシック" charset="-128"/>
              </a:rPr>
              <a:t>	R</a:t>
            </a:r>
            <a:r>
              <a:rPr lang="en-US" sz="2400" dirty="0" smtClean="0">
                <a:ea typeface="ＭＳ Ｐゴシック" charset="-128"/>
              </a:rPr>
              <a:t>elevant – related to the job description?</a:t>
            </a:r>
          </a:p>
          <a:p>
            <a:pPr>
              <a:buFontTx/>
              <a:buNone/>
            </a:pPr>
            <a:r>
              <a:rPr lang="en-US" sz="2400" b="1" dirty="0" smtClean="0">
                <a:ea typeface="ＭＳ Ｐゴシック" charset="-128"/>
              </a:rPr>
              <a:t>	T</a:t>
            </a:r>
            <a:r>
              <a:rPr lang="en-US" sz="2400" dirty="0" smtClean="0">
                <a:ea typeface="ＭＳ Ｐゴシック" charset="-128"/>
              </a:rPr>
              <a:t>ime Frame – exactly when is the due date?</a:t>
            </a:r>
          </a:p>
        </p:txBody>
      </p:sp>
    </p:spTree>
  </p:cSld>
  <p:clrMapOvr>
    <a:masterClrMapping/>
  </p:clrMapOvr>
  <p:transition spd="med">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template">
  <a:themeElements>
    <a:clrScheme name="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9778</TotalTime>
  <Words>1822</Words>
  <Application>Microsoft Office PowerPoint</Application>
  <PresentationFormat>On-screen Show (4:3)</PresentationFormat>
  <Paragraphs>265</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template</vt:lpstr>
      <vt:lpstr> Classified Staff  Performance Appraisal</vt:lpstr>
      <vt:lpstr>Today’s Learning Goals Are……</vt:lpstr>
      <vt:lpstr>Using the Forms</vt:lpstr>
      <vt:lpstr>Annual Review and Form</vt:lpstr>
      <vt:lpstr>Mid-year Review and Form</vt:lpstr>
      <vt:lpstr>Goal Setting</vt:lpstr>
      <vt:lpstr>Definition of a Goal</vt:lpstr>
      <vt:lpstr>Purpose of a Goal</vt:lpstr>
      <vt:lpstr>Writing a SMART Performance Goal</vt:lpstr>
      <vt:lpstr>Let’s Make it SMART</vt:lpstr>
      <vt:lpstr>The Performance Appraisal Meeting</vt:lpstr>
      <vt:lpstr>Tips for a Effective Appraisal Meeting</vt:lpstr>
      <vt:lpstr>Avoid These Rating Errors</vt:lpstr>
      <vt:lpstr>Coaching </vt:lpstr>
      <vt:lpstr>Definition of Coaching</vt:lpstr>
      <vt:lpstr>Coaching Employees Effectively</vt:lpstr>
      <vt:lpstr>Coaching – an 8 step process……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Coaching Process</vt:lpstr>
      <vt:lpstr>Questions</vt:lpstr>
      <vt:lpstr>A Friendly Reminder</vt:lpstr>
    </vt:vector>
  </TitlesOfParts>
  <Company>BGSU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ITS</dc:creator>
  <cp:lastModifiedBy>Administrator</cp:lastModifiedBy>
  <cp:revision>494</cp:revision>
  <cp:lastPrinted>2009-11-19T21:08:58Z</cp:lastPrinted>
  <dcterms:created xsi:type="dcterms:W3CDTF">2009-11-12T14:23:46Z</dcterms:created>
  <dcterms:modified xsi:type="dcterms:W3CDTF">2016-04-08T20:30:20Z</dcterms:modified>
</cp:coreProperties>
</file>