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s/modernComment_104_DAA666AB.xml" ContentType="application/vnd.ms-powerpoint.comments+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1" r:id="rId4"/>
  </p:sldMasterIdLst>
  <p:sldIdLst>
    <p:sldId id="260" r:id="rId5"/>
  </p:sldIdLst>
  <p:sldSz cx="51206400" cy="25603200"/>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AA Poster 2018" id="{388684FE-0A04-4AB5-9B8E-038A81FE1C0B}">
          <p14:sldIdLst>
            <p14:sldId id="260"/>
          </p14:sldIdLst>
        </p14:section>
      </p14:sectionLst>
    </p:ext>
    <p:ext uri="{EFAFB233-063F-42B5-8137-9DF3F51BA10A}">
      <p15:sldGuideLst xmlns:p15="http://schemas.microsoft.com/office/powerpoint/2012/main">
        <p15:guide id="1" orient="horz" pos="8064" userDrawn="1">
          <p15:clr>
            <a:srgbClr val="A4A3A4"/>
          </p15:clr>
        </p15:guide>
        <p15:guide id="2" pos="16128"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F4B83BF-5196-9E2B-044B-655942C0B059}" name="Krista Kay Westrick-Payne" initials="KKW" userId="S::kristaw@bgsu.edu::c55bbb09-f6fb-4e35-9813-59c73fde3f0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102E"/>
    <a:srgbClr val="542400"/>
    <a:srgbClr val="FD5000"/>
    <a:srgbClr val="1C626D"/>
    <a:srgbClr val="F5C163"/>
    <a:srgbClr val="667185"/>
    <a:srgbClr val="767171"/>
    <a:srgbClr val="9FB1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479" autoAdjust="0"/>
    <p:restoredTop sz="94660"/>
  </p:normalViewPr>
  <p:slideViewPr>
    <p:cSldViewPr snapToGrid="0">
      <p:cViewPr>
        <p:scale>
          <a:sx n="20" d="100"/>
          <a:sy n="20" d="100"/>
        </p:scale>
        <p:origin x="1086" y="906"/>
      </p:cViewPr>
      <p:guideLst>
        <p:guide orient="horz" pos="8064"/>
        <p:guide pos="1612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06826398538418"/>
          <c:y val="0.12343970396557573"/>
          <c:w val="0.85488925557099504"/>
          <c:h val="0.75249076008356097"/>
        </c:manualLayout>
      </c:layout>
      <c:barChart>
        <c:barDir val="col"/>
        <c:grouping val="clustered"/>
        <c:varyColors val="0"/>
        <c:ser>
          <c:idx val="1"/>
          <c:order val="1"/>
          <c:tx>
            <c:strRef>
              <c:f>'[CL_PAA-2016_DivRt_Trend_03-10-16_kkp.xlsx]Sheet1 (2)'!$A$3</c:f>
              <c:strCache>
                <c:ptCount val="1"/>
                <c:pt idx="0">
                  <c:v>Recession year</c:v>
                </c:pt>
              </c:strCache>
            </c:strRef>
          </c:tx>
          <c:spPr>
            <a:solidFill>
              <a:schemeClr val="bg1">
                <a:lumMod val="85000"/>
              </a:schemeClr>
            </a:solidFill>
            <a:ln>
              <a:noFill/>
            </a:ln>
            <a:effectLst/>
          </c:spPr>
          <c:invertIfNegative val="0"/>
          <c:cat>
            <c:numRef>
              <c:f>'[CL_PAA-2016_DivRt_Trend_03-10-16_kkp.xlsx]Sheet1 (2)'!$B$2:$P$2</c:f>
              <c:numCache>
                <c:formatCode>General</c:formatCode>
                <c:ptCount val="1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numCache>
            </c:numRef>
          </c:cat>
          <c:val>
            <c:numRef>
              <c:f>'[CL_PAA-2016_DivRt_Trend_03-10-16_kkp.xlsx]Sheet1 (2)'!$B$3:$P$3</c:f>
              <c:numCache>
                <c:formatCode>General</c:formatCode>
                <c:ptCount val="15"/>
                <c:pt idx="1">
                  <c:v>1</c:v>
                </c:pt>
                <c:pt idx="7">
                  <c:v>1</c:v>
                </c:pt>
                <c:pt idx="8">
                  <c:v>1</c:v>
                </c:pt>
                <c:pt idx="9">
                  <c:v>1</c:v>
                </c:pt>
              </c:numCache>
            </c:numRef>
          </c:val>
          <c:extLst>
            <c:ext xmlns:c16="http://schemas.microsoft.com/office/drawing/2014/chart" uri="{C3380CC4-5D6E-409C-BE32-E72D297353CC}">
              <c16:uniqueId val="{00000000-0ABC-2F42-AE17-8A4068EACD47}"/>
            </c:ext>
          </c:extLst>
        </c:ser>
        <c:dLbls>
          <c:showLegendKey val="0"/>
          <c:showVal val="0"/>
          <c:showCatName val="0"/>
          <c:showSerName val="0"/>
          <c:showPercent val="0"/>
          <c:showBubbleSize val="0"/>
        </c:dLbls>
        <c:gapWidth val="150"/>
        <c:axId val="530773384"/>
        <c:axId val="536566296"/>
      </c:barChart>
      <c:scatterChart>
        <c:scatterStyle val="lineMarker"/>
        <c:varyColors val="0"/>
        <c:ser>
          <c:idx val="0"/>
          <c:order val="0"/>
          <c:tx>
            <c:v>NVSS Adjusted Div Rt</c:v>
          </c:tx>
          <c:spPr>
            <a:ln w="12700" cap="rnd">
              <a:solidFill>
                <a:srgbClr val="FD5000"/>
              </a:solidFill>
              <a:round/>
            </a:ln>
            <a:effectLst/>
          </c:spPr>
          <c:marker>
            <c:symbol val="triangle"/>
            <c:size val="7"/>
            <c:spPr>
              <a:solidFill>
                <a:srgbClr val="FD5000"/>
              </a:solidFill>
              <a:ln w="9525">
                <a:solidFill>
                  <a:srgbClr val="FD5000"/>
                </a:solidFill>
              </a:ln>
              <a:effectLst/>
            </c:spPr>
          </c:marker>
          <c:xVal>
            <c:numRef>
              <c:f>'[CL_PAA-2016_DivRt_Trend_03-10-16_kkp.xlsx]Sheet1 (2)'!$B$2:$P$2</c:f>
              <c:numCache>
                <c:formatCode>General</c:formatCode>
                <c:ptCount val="1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numCache>
            </c:numRef>
          </c:xVal>
          <c:yVal>
            <c:numRef>
              <c:f>'[CL_PAA-2016_DivRt_Trend_03-10-16_kkp.xlsx]Sheet1 (2)'!$B$9:$P$9</c:f>
              <c:numCache>
                <c:formatCode>0.00</c:formatCode>
                <c:ptCount val="15"/>
                <c:pt idx="0">
                  <c:v>18.06941697676659</c:v>
                </c:pt>
                <c:pt idx="1">
                  <c:v>18.286427156231412</c:v>
                </c:pt>
                <c:pt idx="2">
                  <c:v>18.057758885769321</c:v>
                </c:pt>
                <c:pt idx="3">
                  <c:v>17.55536770281055</c:v>
                </c:pt>
                <c:pt idx="4">
                  <c:v>17.184549826768379</c:v>
                </c:pt>
                <c:pt idx="5">
                  <c:v>16.804035523850139</c:v>
                </c:pt>
                <c:pt idx="6">
                  <c:v>17.43312106475906</c:v>
                </c:pt>
                <c:pt idx="7">
                  <c:v>17.019137781849651</c:v>
                </c:pt>
                <c:pt idx="8">
                  <c:v>16.800844501216961</c:v>
                </c:pt>
                <c:pt idx="9">
                  <c:v>16.711531325661021</c:v>
                </c:pt>
                <c:pt idx="10">
                  <c:v>17.323152048037102</c:v>
                </c:pt>
                <c:pt idx="11">
                  <c:v>17.40015616292947</c:v>
                </c:pt>
                <c:pt idx="12">
                  <c:v>16.84332164078258</c:v>
                </c:pt>
                <c:pt idx="13">
                  <c:v>16.10975347299571</c:v>
                </c:pt>
                <c:pt idx="14">
                  <c:v>15.66110202058335</c:v>
                </c:pt>
              </c:numCache>
            </c:numRef>
          </c:yVal>
          <c:smooth val="0"/>
          <c:extLst>
            <c:ext xmlns:c16="http://schemas.microsoft.com/office/drawing/2014/chart" uri="{C3380CC4-5D6E-409C-BE32-E72D297353CC}">
              <c16:uniqueId val="{00000001-0ABC-2F42-AE17-8A4068EACD47}"/>
            </c:ext>
          </c:extLst>
        </c:ser>
        <c:ser>
          <c:idx val="2"/>
          <c:order val="2"/>
          <c:tx>
            <c:v>ACS Adjusted Div Rt</c:v>
          </c:tx>
          <c:spPr>
            <a:ln w="12700" cap="rnd">
              <a:solidFill>
                <a:srgbClr val="007A99"/>
              </a:solidFill>
              <a:round/>
            </a:ln>
            <a:effectLst/>
          </c:spPr>
          <c:marker>
            <c:symbol val="square"/>
            <c:size val="7"/>
            <c:spPr>
              <a:solidFill>
                <a:srgbClr val="1C626D"/>
              </a:solidFill>
              <a:ln w="9525">
                <a:solidFill>
                  <a:srgbClr val="007A99"/>
                </a:solidFill>
              </a:ln>
              <a:effectLst/>
            </c:spPr>
          </c:marker>
          <c:xVal>
            <c:numRef>
              <c:f>'[CL_PAA-2016_DivRt_Trend_03-10-16_kkp.xlsx]Sheet1 (2)'!$J$2:$P$2</c:f>
              <c:numCache>
                <c:formatCode>General</c:formatCode>
                <c:ptCount val="7"/>
                <c:pt idx="0">
                  <c:v>2008</c:v>
                </c:pt>
                <c:pt idx="1">
                  <c:v>2009</c:v>
                </c:pt>
                <c:pt idx="2">
                  <c:v>2010</c:v>
                </c:pt>
                <c:pt idx="3">
                  <c:v>2011</c:v>
                </c:pt>
                <c:pt idx="4">
                  <c:v>2012</c:v>
                </c:pt>
                <c:pt idx="5">
                  <c:v>2013</c:v>
                </c:pt>
                <c:pt idx="6">
                  <c:v>2014</c:v>
                </c:pt>
              </c:numCache>
            </c:numRef>
          </c:xVal>
          <c:yVal>
            <c:numRef>
              <c:f>'[CL_PAA-2016_DivRt_Trend_03-10-16_kkp.xlsx]Sheet1 (2)'!$J$10:$P$10</c:f>
              <c:numCache>
                <c:formatCode>0.00</c:formatCode>
                <c:ptCount val="7"/>
                <c:pt idx="0">
                  <c:v>19.45185169774345</c:v>
                </c:pt>
                <c:pt idx="1">
                  <c:v>18.096194360903031</c:v>
                </c:pt>
                <c:pt idx="2">
                  <c:v>18.396974461568838</c:v>
                </c:pt>
                <c:pt idx="3">
                  <c:v>18.62342497790117</c:v>
                </c:pt>
                <c:pt idx="4">
                  <c:v>18.763042812220959</c:v>
                </c:pt>
                <c:pt idx="5">
                  <c:v>17.232928214980049</c:v>
                </c:pt>
                <c:pt idx="6">
                  <c:v>16.5318919890098</c:v>
                </c:pt>
              </c:numCache>
            </c:numRef>
          </c:yVal>
          <c:smooth val="0"/>
          <c:extLst>
            <c:ext xmlns:c16="http://schemas.microsoft.com/office/drawing/2014/chart" uri="{C3380CC4-5D6E-409C-BE32-E72D297353CC}">
              <c16:uniqueId val="{00000002-0ABC-2F42-AE17-8A4068EACD47}"/>
            </c:ext>
          </c:extLst>
        </c:ser>
        <c:dLbls>
          <c:showLegendKey val="0"/>
          <c:showVal val="0"/>
          <c:showCatName val="0"/>
          <c:showSerName val="0"/>
          <c:showPercent val="0"/>
          <c:showBubbleSize val="0"/>
        </c:dLbls>
        <c:axId val="536565512"/>
        <c:axId val="536565904"/>
      </c:scatterChart>
      <c:valAx>
        <c:axId val="536565512"/>
        <c:scaling>
          <c:orientation val="minMax"/>
          <c:max val="2014"/>
          <c:min val="2000"/>
        </c:scaling>
        <c:delete val="0"/>
        <c:axPos val="b"/>
        <c:numFmt formatCode="General" sourceLinked="1"/>
        <c:majorTickMark val="cross"/>
        <c:minorTickMark val="none"/>
        <c:tickLblPos val="nextTo"/>
        <c:spPr>
          <a:noFill/>
          <a:ln w="9525" cap="flat" cmpd="sng" algn="ctr">
            <a:solidFill>
              <a:schemeClr val="tx1"/>
            </a:solidFill>
            <a:round/>
          </a:ln>
          <a:effectLst/>
        </c:spPr>
        <c:txPr>
          <a:bodyPr rot="-5400000" spcFirstLastPara="1" vertOverflow="ellipsis" wrap="square" anchor="ctr" anchorCtr="1"/>
          <a:lstStyle/>
          <a:p>
            <a:pPr>
              <a:defRPr sz="2800" b="0" i="0" u="none" strike="noStrike" kern="1200" baseline="0">
                <a:solidFill>
                  <a:schemeClr val="tx1">
                    <a:lumMod val="65000"/>
                    <a:lumOff val="35000"/>
                  </a:schemeClr>
                </a:solidFill>
                <a:latin typeface="+mn-lt"/>
                <a:ea typeface="+mn-ea"/>
                <a:cs typeface="+mn-cs"/>
              </a:defRPr>
            </a:pPr>
            <a:endParaRPr lang="en-US"/>
          </a:p>
        </c:txPr>
        <c:crossAx val="536565904"/>
        <c:crosses val="autoZero"/>
        <c:crossBetween val="midCat"/>
        <c:majorUnit val="1"/>
      </c:valAx>
      <c:valAx>
        <c:axId val="536565904"/>
        <c:scaling>
          <c:orientation val="minMax"/>
          <c:min val="10"/>
        </c:scaling>
        <c:delete val="0"/>
        <c:axPos val="l"/>
        <c:title>
          <c:tx>
            <c:rich>
              <a:bodyPr rot="-5400000" spcFirstLastPara="1" vertOverflow="ellipsis" vert="horz" wrap="square" anchor="ctr" anchorCtr="1"/>
              <a:lstStyle/>
              <a:p>
                <a:pPr>
                  <a:defRPr sz="2800" b="0" i="0" u="none" strike="noStrike" kern="1200" baseline="0">
                    <a:solidFill>
                      <a:schemeClr val="tx1">
                        <a:lumMod val="65000"/>
                        <a:lumOff val="35000"/>
                      </a:schemeClr>
                    </a:solidFill>
                    <a:latin typeface="+mn-lt"/>
                    <a:ea typeface="+mn-ea"/>
                    <a:cs typeface="+mn-cs"/>
                  </a:defRPr>
                </a:pPr>
                <a:r>
                  <a:rPr lang="en-US"/>
                  <a:t>Per 1,000 married population</a:t>
                </a:r>
              </a:p>
            </c:rich>
          </c:tx>
          <c:overlay val="0"/>
          <c:spPr>
            <a:noFill/>
            <a:ln>
              <a:noFill/>
            </a:ln>
            <a:effectLst/>
          </c:spPr>
          <c:txPr>
            <a:bodyPr rot="-5400000" spcFirstLastPara="1" vertOverflow="ellipsis" vert="horz" wrap="square" anchor="ctr" anchorCtr="1"/>
            <a:lstStyle/>
            <a:p>
              <a:pPr>
                <a:defRPr sz="28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2800" b="0" i="0" u="none" strike="noStrike" kern="1200" baseline="0">
                <a:solidFill>
                  <a:schemeClr val="tx1">
                    <a:lumMod val="65000"/>
                    <a:lumOff val="35000"/>
                  </a:schemeClr>
                </a:solidFill>
                <a:latin typeface="+mn-lt"/>
                <a:ea typeface="+mn-ea"/>
                <a:cs typeface="+mn-cs"/>
              </a:defRPr>
            </a:pPr>
            <a:endParaRPr lang="en-US"/>
          </a:p>
        </c:txPr>
        <c:crossAx val="536565512"/>
        <c:crosses val="autoZero"/>
        <c:crossBetween val="midCat"/>
        <c:majorUnit val="2"/>
      </c:valAx>
      <c:valAx>
        <c:axId val="536566296"/>
        <c:scaling>
          <c:orientation val="minMax"/>
          <c:max val="1"/>
        </c:scaling>
        <c:delete val="0"/>
        <c:axPos val="r"/>
        <c:numFmt formatCode="General" sourceLinked="1"/>
        <c:majorTickMark val="out"/>
        <c:minorTickMark val="none"/>
        <c:tickLblPos val="none"/>
        <c:spPr>
          <a:noFill/>
          <a:ln>
            <a:noFill/>
          </a:ln>
          <a:effectLst/>
        </c:spPr>
        <c:txPr>
          <a:bodyPr rot="-60000000" spcFirstLastPara="1" vertOverflow="ellipsis" vert="horz" wrap="square" anchor="ctr" anchorCtr="1"/>
          <a:lstStyle/>
          <a:p>
            <a:pPr>
              <a:defRPr sz="2800" b="0" i="0" u="none" strike="noStrike" kern="1200" baseline="0">
                <a:solidFill>
                  <a:schemeClr val="tx1">
                    <a:lumMod val="65000"/>
                    <a:lumOff val="35000"/>
                  </a:schemeClr>
                </a:solidFill>
                <a:latin typeface="+mn-lt"/>
                <a:ea typeface="+mn-ea"/>
                <a:cs typeface="+mn-cs"/>
              </a:defRPr>
            </a:pPr>
            <a:endParaRPr lang="en-US"/>
          </a:p>
        </c:txPr>
        <c:crossAx val="530773384"/>
        <c:crosses val="max"/>
        <c:crossBetween val="between"/>
      </c:valAx>
      <c:catAx>
        <c:axId val="530773384"/>
        <c:scaling>
          <c:orientation val="minMax"/>
        </c:scaling>
        <c:delete val="1"/>
        <c:axPos val="b"/>
        <c:numFmt formatCode="General" sourceLinked="1"/>
        <c:majorTickMark val="out"/>
        <c:minorTickMark val="none"/>
        <c:tickLblPos val="nextTo"/>
        <c:crossAx val="536566296"/>
        <c:crosses val="autoZero"/>
        <c:auto val="1"/>
        <c:lblAlgn val="ctr"/>
        <c:lblOffset val="100"/>
        <c:noMultiLvlLbl val="0"/>
      </c:catAx>
      <c:spPr>
        <a:noFill/>
        <a:ln>
          <a:noFill/>
        </a:ln>
        <a:effectLst/>
      </c:spPr>
    </c:plotArea>
    <c:legend>
      <c:legendPos val="r"/>
      <c:layout>
        <c:manualLayout>
          <c:xMode val="edge"/>
          <c:yMode val="edge"/>
          <c:x val="0.69493399722093596"/>
          <c:y val="0.450206692913386"/>
          <c:w val="0.30506600277906398"/>
          <c:h val="0.27343367793311502"/>
        </c:manualLayout>
      </c:layout>
      <c:overlay val="0"/>
      <c:spPr>
        <a:noFill/>
        <a:ln>
          <a:noFill/>
        </a:ln>
        <a:effectLst/>
      </c:spPr>
      <c:txPr>
        <a:bodyPr rot="0" spcFirstLastPara="1" vertOverflow="ellipsis" vert="horz" wrap="square" anchor="ctr" anchorCtr="1"/>
        <a:lstStyle/>
        <a:p>
          <a:pPr>
            <a:defRPr sz="2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defRPr sz="28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5CB7-0748-9859-4C9DFAA3F9F8}"/>
            </c:ext>
          </c:extLst>
        </c:ser>
        <c:ser>
          <c:idx val="1"/>
          <c:order val="1"/>
          <c:tx>
            <c:strRef>
              <c:f>Sheet1!$C$1</c:f>
              <c:strCache>
                <c:ptCount val="1"/>
                <c:pt idx="0">
                  <c:v>Series 2</c:v>
                </c:pt>
              </c:strCache>
            </c:strRef>
          </c:tx>
          <c:spPr>
            <a:solidFill>
              <a:schemeClr val="accent2"/>
            </a:solidFill>
            <a:ln>
              <a:noFill/>
            </a:ln>
            <a:effectLst/>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5CB7-0748-9859-4C9DFAA3F9F8}"/>
            </c:ext>
          </c:extLst>
        </c:ser>
        <c:ser>
          <c:idx val="2"/>
          <c:order val="2"/>
          <c:tx>
            <c:strRef>
              <c:f>Sheet1!$D$1</c:f>
              <c:strCache>
                <c:ptCount val="1"/>
                <c:pt idx="0">
                  <c:v>Series 3</c:v>
                </c:pt>
              </c:strCache>
            </c:strRef>
          </c:tx>
          <c:spPr>
            <a:solidFill>
              <a:schemeClr val="accent3"/>
            </a:solidFill>
            <a:ln>
              <a:noFill/>
            </a:ln>
            <a:effectLst/>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5CB7-0748-9859-4C9DFAA3F9F8}"/>
            </c:ext>
          </c:extLst>
        </c:ser>
        <c:dLbls>
          <c:showLegendKey val="0"/>
          <c:showVal val="0"/>
          <c:showCatName val="0"/>
          <c:showSerName val="0"/>
          <c:showPercent val="0"/>
          <c:showBubbleSize val="0"/>
        </c:dLbls>
        <c:gapWidth val="219"/>
        <c:overlap val="-27"/>
        <c:axId val="667784840"/>
        <c:axId val="667787136"/>
      </c:barChart>
      <c:catAx>
        <c:axId val="6677848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800" b="0" i="0" u="none" strike="noStrike" kern="1200" baseline="0">
                <a:solidFill>
                  <a:schemeClr val="tx1">
                    <a:lumMod val="65000"/>
                    <a:lumOff val="35000"/>
                  </a:schemeClr>
                </a:solidFill>
                <a:latin typeface="+mn-lt"/>
                <a:ea typeface="+mn-ea"/>
                <a:cs typeface="+mn-cs"/>
              </a:defRPr>
            </a:pPr>
            <a:endParaRPr lang="en-US"/>
          </a:p>
        </c:txPr>
        <c:crossAx val="667787136"/>
        <c:crosses val="autoZero"/>
        <c:auto val="1"/>
        <c:lblAlgn val="ctr"/>
        <c:lblOffset val="100"/>
        <c:noMultiLvlLbl val="0"/>
      </c:catAx>
      <c:valAx>
        <c:axId val="667787136"/>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800" b="0" i="0" u="none" strike="noStrike" kern="1200" baseline="0">
                <a:solidFill>
                  <a:schemeClr val="tx1">
                    <a:lumMod val="65000"/>
                    <a:lumOff val="35000"/>
                  </a:schemeClr>
                </a:solidFill>
                <a:latin typeface="+mn-lt"/>
                <a:ea typeface="+mn-ea"/>
                <a:cs typeface="+mn-cs"/>
              </a:defRPr>
            </a:pPr>
            <a:endParaRPr lang="en-US"/>
          </a:p>
        </c:txPr>
        <c:crossAx val="667784840"/>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2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28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omments/modernComment_104_DAA666AB.xml><?xml version="1.0" encoding="utf-8"?>
<p188:cmLst xmlns:a="http://schemas.openxmlformats.org/drawingml/2006/main" xmlns:r="http://schemas.openxmlformats.org/officeDocument/2006/relationships" xmlns:p188="http://schemas.microsoft.com/office/powerpoint/2018/8/main">
  <p188:cm id="{E73AD522-8410-4F5F-867F-6283B5FE929B}" authorId="{DF4B83BF-5196-9E2B-044B-655942C0B059}" created="2024-01-10T15:47:33.683">
    <ac:deMkLst xmlns:ac="http://schemas.microsoft.com/office/drawing/2013/main/command">
      <pc:docMk xmlns:pc="http://schemas.microsoft.com/office/powerpoint/2013/main/command"/>
      <pc:sldMk xmlns:pc="http://schemas.microsoft.com/office/powerpoint/2013/main/command" cId="3668338347" sldId="260"/>
      <ac:spMk id="3" creationId="{E011F97C-8DCF-0CE6-A4D8-163B02ED02C4}"/>
    </ac:deMkLst>
    <p188:txBody>
      <a:bodyPr/>
      <a:lstStyle/>
      <a:p>
        <a:r>
          <a:rPr lang="en-US"/>
          <a:t>Font Sizes |
Title: 85pt
Authors: 56pt
Headings: 36pt
Body Text: 24pt
Captions/Sources: 18pt</a:t>
        </a:r>
      </a:p>
    </p188:txBody>
  </p188:cm>
  <p188:cm id="{8C1D8055-0F4C-4ACF-9761-C5BB280EACD8}" authorId="{DF4B83BF-5196-9E2B-044B-655942C0B059}" created="2024-01-10T15:51:52.705">
    <pc:sldMkLst xmlns:pc="http://schemas.microsoft.com/office/powerpoint/2013/main/command">
      <pc:docMk/>
      <pc:sldMk cId="3668338347" sldId="260"/>
    </pc:sldMkLst>
    <p188:txBody>
      <a:bodyPr/>
      <a:lstStyle/>
      <a:p>
        <a:r>
          <a:rPr lang="en-US"/>
          <a:t>You must use the official BGSU Colors found here:
https://www.bgsu.edu/marketing-and-communications/bgsu-graphic-standards-manual/the-official-identity-colors.html 
The template should have them set, but check the BGSU website to be sure.</a:t>
        </a:r>
      </a:p>
    </p188:txBody>
  </p188:cm>
  <p188:cm id="{7108C5F9-9669-480A-949C-D62847BA21E9}" authorId="{DF4B83BF-5196-9E2B-044B-655942C0B059}" created="2024-01-10T15:54:04.671">
    <pc:sldMkLst xmlns:pc="http://schemas.microsoft.com/office/powerpoint/2013/main/command">
      <pc:docMk/>
      <pc:sldMk cId="3668338347" sldId="260"/>
    </pc:sldMkLst>
    <p188:txBody>
      <a:bodyPr/>
      <a:lstStyle/>
      <a:p>
        <a:r>
          <a:rPr lang="en-US"/>
          <a:t>The approved fonts can be found here:
https://www.bgsu.edu/marketing-and-communications/bgsu-graphic-standards-manual/typography-overview.html
Again, I have them set in this template, but double check to be sure. You may need to have them installed on your machine.</a:t>
        </a:r>
      </a:p>
    </p188:txBody>
  </p188:cm>
  <p188:cm id="{3B7D1CAF-0910-4E66-8C7D-B2DB0C902518}" authorId="{DF4B83BF-5196-9E2B-044B-655942C0B059}" created="2024-01-10T15:54:56.210">
    <ac:deMkLst xmlns:ac="http://schemas.microsoft.com/office/drawing/2013/main/command">
      <pc:docMk xmlns:pc="http://schemas.microsoft.com/office/powerpoint/2013/main/command"/>
      <pc:sldMk xmlns:pc="http://schemas.microsoft.com/office/powerpoint/2013/main/command" cId="3668338347" sldId="260"/>
      <ac:picMk id="4" creationId="{3407CBE2-0AD5-7791-6E8B-FFF39F41E939}"/>
    </ac:deMkLst>
    <p188:txBody>
      <a:bodyPr/>
      <a:lstStyle/>
      <a:p>
        <a:r>
          <a:rPr lang="en-US"/>
          <a:t>General guidelines for scientific posters:
https://www.posternerd.com/tutorials/poster-design-layout</a:t>
        </a:r>
      </a:p>
    </p188:txBody>
  </p188:cm>
  <p188:cm id="{E51F2113-BD33-40CB-B888-0B86D3CDFBB9}" authorId="{DF4B83BF-5196-9E2B-044B-655942C0B059}" created="2024-01-10T15:56:30.388">
    <ac:deMkLst xmlns:ac="http://schemas.microsoft.com/office/drawing/2013/main/command">
      <pc:docMk xmlns:pc="http://schemas.microsoft.com/office/powerpoint/2013/main/command"/>
      <pc:sldMk xmlns:pc="http://schemas.microsoft.com/office/powerpoint/2013/main/command" cId="3668338347" sldId="260"/>
      <ac:spMk id="53" creationId="{4E742AB3-A510-5D88-1DD1-9C6A1B5B1E33}"/>
    </ac:deMkLst>
    <p188:txBody>
      <a:bodyPr/>
      <a:lstStyle/>
      <a:p>
        <a:r>
          <a:rPr lang="en-US"/>
          <a:t>These fancy text areas with the yellow brackets should be used to call out only the most important information - like major findings. Using to many will dilute their novelty/ Generally, the recommendation is to use no more than 3.</a:t>
        </a:r>
      </a:p>
    </p188:txBody>
  </p188:cm>
</p188: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400800" y="4190155"/>
            <a:ext cx="38404800" cy="8913707"/>
          </a:xfrm>
        </p:spPr>
        <p:txBody>
          <a:bodyPr anchor="b"/>
          <a:lstStyle>
            <a:lvl1pPr algn="ctr">
              <a:defRPr sz="22400"/>
            </a:lvl1pPr>
          </a:lstStyle>
          <a:p>
            <a:r>
              <a:rPr lang="en-US"/>
              <a:t>Click to edit Master title style</a:t>
            </a:r>
            <a:endParaRPr lang="en-US" dirty="0"/>
          </a:p>
        </p:txBody>
      </p:sp>
      <p:sp>
        <p:nvSpPr>
          <p:cNvPr id="3" name="Subtitle 2"/>
          <p:cNvSpPr>
            <a:spLocks noGrp="1"/>
          </p:cNvSpPr>
          <p:nvPr>
            <p:ph type="subTitle" idx="1"/>
          </p:nvPr>
        </p:nvSpPr>
        <p:spPr>
          <a:xfrm>
            <a:off x="6400800" y="13447609"/>
            <a:ext cx="38404800" cy="6181511"/>
          </a:xfrm>
        </p:spPr>
        <p:txBody>
          <a:bodyPr/>
          <a:lstStyle>
            <a:lvl1pPr marL="0" indent="0" algn="ctr">
              <a:buNone/>
              <a:defRPr sz="8960"/>
            </a:lvl1pPr>
            <a:lvl2pPr marL="1706865" indent="0" algn="ctr">
              <a:buNone/>
              <a:defRPr sz="7467"/>
            </a:lvl2pPr>
            <a:lvl3pPr marL="3413730" indent="0" algn="ctr">
              <a:buNone/>
              <a:defRPr sz="6720"/>
            </a:lvl3pPr>
            <a:lvl4pPr marL="5120594" indent="0" algn="ctr">
              <a:buNone/>
              <a:defRPr sz="5973"/>
            </a:lvl4pPr>
            <a:lvl5pPr marL="6827459" indent="0" algn="ctr">
              <a:buNone/>
              <a:defRPr sz="5973"/>
            </a:lvl5pPr>
            <a:lvl6pPr marL="8534324" indent="0" algn="ctr">
              <a:buNone/>
              <a:defRPr sz="5973"/>
            </a:lvl6pPr>
            <a:lvl7pPr marL="10241189" indent="0" algn="ctr">
              <a:buNone/>
              <a:defRPr sz="5973"/>
            </a:lvl7pPr>
            <a:lvl8pPr marL="11948053" indent="0" algn="ctr">
              <a:buNone/>
              <a:defRPr sz="5973"/>
            </a:lvl8pPr>
            <a:lvl9pPr marL="13654918" indent="0" algn="ctr">
              <a:buNone/>
              <a:defRPr sz="597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3/29/2024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7936822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3/29/2024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487249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644580" y="1363133"/>
            <a:ext cx="11041380" cy="216975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520440" y="1363133"/>
            <a:ext cx="32484060" cy="216975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3/29/2024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2543961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Tree>
    <p:extLst>
      <p:ext uri="{BB962C8B-B14F-4D97-AF65-F5344CB8AC3E}">
        <p14:creationId xmlns:p14="http://schemas.microsoft.com/office/powerpoint/2010/main" val="3362484255"/>
      </p:ext>
    </p:extLst>
  </p:cSld>
  <p:clrMapOvr>
    <a:masterClrMapping/>
  </p:clrMapOvr>
  <p:extLst>
    <p:ext uri="{DCECCB84-F9BA-43D5-87BE-67443E8EF086}">
      <p15:sldGuideLst xmlns:p15="http://schemas.microsoft.com/office/powerpoint/2012/main">
        <p15:guide id="1" orient="horz" pos="8064">
          <p15:clr>
            <a:srgbClr val="FBAE40"/>
          </p15:clr>
        </p15:guide>
        <p15:guide id="2" pos="16128">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3/29/2024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278544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93770" y="6383024"/>
            <a:ext cx="44165520" cy="10650218"/>
          </a:xfrm>
        </p:spPr>
        <p:txBody>
          <a:bodyPr anchor="b"/>
          <a:lstStyle>
            <a:lvl1pPr>
              <a:defRPr sz="22400"/>
            </a:lvl1pPr>
          </a:lstStyle>
          <a:p>
            <a:r>
              <a:rPr lang="en-US"/>
              <a:t>Click to edit Master title style</a:t>
            </a:r>
            <a:endParaRPr lang="en-US" dirty="0"/>
          </a:p>
        </p:txBody>
      </p:sp>
      <p:sp>
        <p:nvSpPr>
          <p:cNvPr id="3" name="Text Placeholder 2"/>
          <p:cNvSpPr>
            <a:spLocks noGrp="1"/>
          </p:cNvSpPr>
          <p:nvPr>
            <p:ph type="body" idx="1"/>
          </p:nvPr>
        </p:nvSpPr>
        <p:spPr>
          <a:xfrm>
            <a:off x="3493770" y="17133997"/>
            <a:ext cx="44165520" cy="5600698"/>
          </a:xfrm>
        </p:spPr>
        <p:txBody>
          <a:bodyPr/>
          <a:lstStyle>
            <a:lvl1pPr marL="0" indent="0">
              <a:buNone/>
              <a:defRPr sz="8960">
                <a:solidFill>
                  <a:schemeClr val="tx1">
                    <a:tint val="75000"/>
                  </a:schemeClr>
                </a:solidFill>
              </a:defRPr>
            </a:lvl1pPr>
            <a:lvl2pPr marL="1706865" indent="0">
              <a:buNone/>
              <a:defRPr sz="7467">
                <a:solidFill>
                  <a:schemeClr val="tx1">
                    <a:tint val="75000"/>
                  </a:schemeClr>
                </a:solidFill>
              </a:defRPr>
            </a:lvl2pPr>
            <a:lvl3pPr marL="3413730" indent="0">
              <a:buNone/>
              <a:defRPr sz="6720">
                <a:solidFill>
                  <a:schemeClr val="tx1">
                    <a:tint val="75000"/>
                  </a:schemeClr>
                </a:solidFill>
              </a:defRPr>
            </a:lvl3pPr>
            <a:lvl4pPr marL="5120594" indent="0">
              <a:buNone/>
              <a:defRPr sz="5973">
                <a:solidFill>
                  <a:schemeClr val="tx1">
                    <a:tint val="75000"/>
                  </a:schemeClr>
                </a:solidFill>
              </a:defRPr>
            </a:lvl4pPr>
            <a:lvl5pPr marL="6827459" indent="0">
              <a:buNone/>
              <a:defRPr sz="5973">
                <a:solidFill>
                  <a:schemeClr val="tx1">
                    <a:tint val="75000"/>
                  </a:schemeClr>
                </a:solidFill>
              </a:defRPr>
            </a:lvl5pPr>
            <a:lvl6pPr marL="8534324" indent="0">
              <a:buNone/>
              <a:defRPr sz="5973">
                <a:solidFill>
                  <a:schemeClr val="tx1">
                    <a:tint val="75000"/>
                  </a:schemeClr>
                </a:solidFill>
              </a:defRPr>
            </a:lvl6pPr>
            <a:lvl7pPr marL="10241189" indent="0">
              <a:buNone/>
              <a:defRPr sz="5973">
                <a:solidFill>
                  <a:schemeClr val="tx1">
                    <a:tint val="75000"/>
                  </a:schemeClr>
                </a:solidFill>
              </a:defRPr>
            </a:lvl7pPr>
            <a:lvl8pPr marL="11948053" indent="0">
              <a:buNone/>
              <a:defRPr sz="5973">
                <a:solidFill>
                  <a:schemeClr val="tx1">
                    <a:tint val="75000"/>
                  </a:schemeClr>
                </a:solidFill>
              </a:defRPr>
            </a:lvl8pPr>
            <a:lvl9pPr marL="13654918" indent="0">
              <a:buNone/>
              <a:defRPr sz="597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3/29/2024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910013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520440" y="6815667"/>
            <a:ext cx="21762720" cy="162449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5923240" y="6815667"/>
            <a:ext cx="21762720" cy="162449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smtClean="0"/>
              <a:t>3/29/2024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889565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527110" y="1363135"/>
            <a:ext cx="44165520" cy="4948769"/>
          </a:xfrm>
        </p:spPr>
        <p:txBody>
          <a:bodyPr/>
          <a:lstStyle/>
          <a:p>
            <a:r>
              <a:rPr lang="en-US"/>
              <a:t>Click to edit Master title style</a:t>
            </a:r>
            <a:endParaRPr lang="en-US" dirty="0"/>
          </a:p>
        </p:txBody>
      </p:sp>
      <p:sp>
        <p:nvSpPr>
          <p:cNvPr id="3" name="Text Placeholder 2"/>
          <p:cNvSpPr>
            <a:spLocks noGrp="1"/>
          </p:cNvSpPr>
          <p:nvPr>
            <p:ph type="body" idx="1"/>
          </p:nvPr>
        </p:nvSpPr>
        <p:spPr>
          <a:xfrm>
            <a:off x="3527112" y="6276342"/>
            <a:ext cx="21662705" cy="3075938"/>
          </a:xfrm>
        </p:spPr>
        <p:txBody>
          <a:bodyPr anchor="b"/>
          <a:lstStyle>
            <a:lvl1pPr marL="0" indent="0">
              <a:buNone/>
              <a:defRPr sz="8960" b="1"/>
            </a:lvl1pPr>
            <a:lvl2pPr marL="1706865" indent="0">
              <a:buNone/>
              <a:defRPr sz="7467" b="1"/>
            </a:lvl2pPr>
            <a:lvl3pPr marL="3413730" indent="0">
              <a:buNone/>
              <a:defRPr sz="6720" b="1"/>
            </a:lvl3pPr>
            <a:lvl4pPr marL="5120594" indent="0">
              <a:buNone/>
              <a:defRPr sz="5973" b="1"/>
            </a:lvl4pPr>
            <a:lvl5pPr marL="6827459" indent="0">
              <a:buNone/>
              <a:defRPr sz="5973" b="1"/>
            </a:lvl5pPr>
            <a:lvl6pPr marL="8534324" indent="0">
              <a:buNone/>
              <a:defRPr sz="5973" b="1"/>
            </a:lvl6pPr>
            <a:lvl7pPr marL="10241189" indent="0">
              <a:buNone/>
              <a:defRPr sz="5973" b="1"/>
            </a:lvl7pPr>
            <a:lvl8pPr marL="11948053" indent="0">
              <a:buNone/>
              <a:defRPr sz="5973" b="1"/>
            </a:lvl8pPr>
            <a:lvl9pPr marL="13654918" indent="0">
              <a:buNone/>
              <a:defRPr sz="5973" b="1"/>
            </a:lvl9pPr>
          </a:lstStyle>
          <a:p>
            <a:pPr lvl="0"/>
            <a:r>
              <a:rPr lang="en-US"/>
              <a:t>Click to edit Master text styles</a:t>
            </a:r>
          </a:p>
        </p:txBody>
      </p:sp>
      <p:sp>
        <p:nvSpPr>
          <p:cNvPr id="4" name="Content Placeholder 3"/>
          <p:cNvSpPr>
            <a:spLocks noGrp="1"/>
          </p:cNvSpPr>
          <p:nvPr>
            <p:ph sz="half" idx="2"/>
          </p:nvPr>
        </p:nvSpPr>
        <p:spPr>
          <a:xfrm>
            <a:off x="3527112" y="9352280"/>
            <a:ext cx="21662705" cy="137557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5923240" y="6276342"/>
            <a:ext cx="21769390" cy="3075938"/>
          </a:xfrm>
        </p:spPr>
        <p:txBody>
          <a:bodyPr anchor="b"/>
          <a:lstStyle>
            <a:lvl1pPr marL="0" indent="0">
              <a:buNone/>
              <a:defRPr sz="8960" b="1"/>
            </a:lvl1pPr>
            <a:lvl2pPr marL="1706865" indent="0">
              <a:buNone/>
              <a:defRPr sz="7467" b="1"/>
            </a:lvl2pPr>
            <a:lvl3pPr marL="3413730" indent="0">
              <a:buNone/>
              <a:defRPr sz="6720" b="1"/>
            </a:lvl3pPr>
            <a:lvl4pPr marL="5120594" indent="0">
              <a:buNone/>
              <a:defRPr sz="5973" b="1"/>
            </a:lvl4pPr>
            <a:lvl5pPr marL="6827459" indent="0">
              <a:buNone/>
              <a:defRPr sz="5973" b="1"/>
            </a:lvl5pPr>
            <a:lvl6pPr marL="8534324" indent="0">
              <a:buNone/>
              <a:defRPr sz="5973" b="1"/>
            </a:lvl6pPr>
            <a:lvl7pPr marL="10241189" indent="0">
              <a:buNone/>
              <a:defRPr sz="5973" b="1"/>
            </a:lvl7pPr>
            <a:lvl8pPr marL="11948053" indent="0">
              <a:buNone/>
              <a:defRPr sz="5973" b="1"/>
            </a:lvl8pPr>
            <a:lvl9pPr marL="13654918" indent="0">
              <a:buNone/>
              <a:defRPr sz="5973" b="1"/>
            </a:lvl9pPr>
          </a:lstStyle>
          <a:p>
            <a:pPr lvl="0"/>
            <a:r>
              <a:rPr lang="en-US"/>
              <a:t>Click to edit Master text styles</a:t>
            </a:r>
          </a:p>
        </p:txBody>
      </p:sp>
      <p:sp>
        <p:nvSpPr>
          <p:cNvPr id="6" name="Content Placeholder 5"/>
          <p:cNvSpPr>
            <a:spLocks noGrp="1"/>
          </p:cNvSpPr>
          <p:nvPr>
            <p:ph sz="quarter" idx="4"/>
          </p:nvPr>
        </p:nvSpPr>
        <p:spPr>
          <a:xfrm>
            <a:off x="25923240" y="9352280"/>
            <a:ext cx="21769390" cy="137557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smtClean="0"/>
              <a:t>3/29/2024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9982642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smtClean="0"/>
              <a:t>3/29/2024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2437150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3/29/2024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638477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2" y="1706880"/>
            <a:ext cx="16515395" cy="5974080"/>
          </a:xfrm>
        </p:spPr>
        <p:txBody>
          <a:bodyPr anchor="b"/>
          <a:lstStyle>
            <a:lvl1pPr>
              <a:defRPr sz="11947"/>
            </a:lvl1pPr>
          </a:lstStyle>
          <a:p>
            <a:r>
              <a:rPr lang="en-US"/>
              <a:t>Click to edit Master title style</a:t>
            </a:r>
            <a:endParaRPr lang="en-US" dirty="0"/>
          </a:p>
        </p:txBody>
      </p:sp>
      <p:sp>
        <p:nvSpPr>
          <p:cNvPr id="3" name="Content Placeholder 2"/>
          <p:cNvSpPr>
            <a:spLocks noGrp="1"/>
          </p:cNvSpPr>
          <p:nvPr>
            <p:ph idx="1"/>
          </p:nvPr>
        </p:nvSpPr>
        <p:spPr>
          <a:xfrm>
            <a:off x="21769390" y="3686388"/>
            <a:ext cx="25923240" cy="18194867"/>
          </a:xfrm>
        </p:spPr>
        <p:txBody>
          <a:bodyPr/>
          <a:lstStyle>
            <a:lvl1pPr>
              <a:defRPr sz="11947"/>
            </a:lvl1pPr>
            <a:lvl2pPr>
              <a:defRPr sz="10453"/>
            </a:lvl2pPr>
            <a:lvl3pPr>
              <a:defRPr sz="8960"/>
            </a:lvl3pPr>
            <a:lvl4pPr>
              <a:defRPr sz="7467"/>
            </a:lvl4pPr>
            <a:lvl5pPr>
              <a:defRPr sz="7467"/>
            </a:lvl5pPr>
            <a:lvl6pPr>
              <a:defRPr sz="7467"/>
            </a:lvl6pPr>
            <a:lvl7pPr>
              <a:defRPr sz="7467"/>
            </a:lvl7pPr>
            <a:lvl8pPr>
              <a:defRPr sz="7467"/>
            </a:lvl8pPr>
            <a:lvl9pPr>
              <a:defRPr sz="74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527112" y="7680960"/>
            <a:ext cx="16515395" cy="14229929"/>
          </a:xfrm>
        </p:spPr>
        <p:txBody>
          <a:bodyPr/>
          <a:lstStyle>
            <a:lvl1pPr marL="0" indent="0">
              <a:buNone/>
              <a:defRPr sz="5973"/>
            </a:lvl1pPr>
            <a:lvl2pPr marL="1706865" indent="0">
              <a:buNone/>
              <a:defRPr sz="5227"/>
            </a:lvl2pPr>
            <a:lvl3pPr marL="3413730" indent="0">
              <a:buNone/>
              <a:defRPr sz="4480"/>
            </a:lvl3pPr>
            <a:lvl4pPr marL="5120594" indent="0">
              <a:buNone/>
              <a:defRPr sz="3733"/>
            </a:lvl4pPr>
            <a:lvl5pPr marL="6827459" indent="0">
              <a:buNone/>
              <a:defRPr sz="3733"/>
            </a:lvl5pPr>
            <a:lvl6pPr marL="8534324" indent="0">
              <a:buNone/>
              <a:defRPr sz="3733"/>
            </a:lvl6pPr>
            <a:lvl7pPr marL="10241189" indent="0">
              <a:buNone/>
              <a:defRPr sz="3733"/>
            </a:lvl7pPr>
            <a:lvl8pPr marL="11948053" indent="0">
              <a:buNone/>
              <a:defRPr sz="3733"/>
            </a:lvl8pPr>
            <a:lvl9pPr marL="13654918" indent="0">
              <a:buNone/>
              <a:defRPr sz="373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3/29/2024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941074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2" y="1706880"/>
            <a:ext cx="16515395" cy="5974080"/>
          </a:xfrm>
        </p:spPr>
        <p:txBody>
          <a:bodyPr anchor="b"/>
          <a:lstStyle>
            <a:lvl1pPr>
              <a:defRPr sz="11947"/>
            </a:lvl1pPr>
          </a:lstStyle>
          <a:p>
            <a:r>
              <a:rPr lang="en-US"/>
              <a:t>Click to edit Master title style</a:t>
            </a:r>
            <a:endParaRPr lang="en-US" dirty="0"/>
          </a:p>
        </p:txBody>
      </p:sp>
      <p:sp>
        <p:nvSpPr>
          <p:cNvPr id="3" name="Picture Placeholder 2"/>
          <p:cNvSpPr>
            <a:spLocks noGrp="1" noChangeAspect="1"/>
          </p:cNvSpPr>
          <p:nvPr>
            <p:ph type="pic" idx="1"/>
          </p:nvPr>
        </p:nvSpPr>
        <p:spPr>
          <a:xfrm>
            <a:off x="21769390" y="3686388"/>
            <a:ext cx="25923240" cy="18194867"/>
          </a:xfrm>
        </p:spPr>
        <p:txBody>
          <a:bodyPr anchor="t"/>
          <a:lstStyle>
            <a:lvl1pPr marL="0" indent="0">
              <a:buNone/>
              <a:defRPr sz="11947"/>
            </a:lvl1pPr>
            <a:lvl2pPr marL="1706865" indent="0">
              <a:buNone/>
              <a:defRPr sz="10453"/>
            </a:lvl2pPr>
            <a:lvl3pPr marL="3413730" indent="0">
              <a:buNone/>
              <a:defRPr sz="8960"/>
            </a:lvl3pPr>
            <a:lvl4pPr marL="5120594" indent="0">
              <a:buNone/>
              <a:defRPr sz="7467"/>
            </a:lvl4pPr>
            <a:lvl5pPr marL="6827459" indent="0">
              <a:buNone/>
              <a:defRPr sz="7467"/>
            </a:lvl5pPr>
            <a:lvl6pPr marL="8534324" indent="0">
              <a:buNone/>
              <a:defRPr sz="7467"/>
            </a:lvl6pPr>
            <a:lvl7pPr marL="10241189" indent="0">
              <a:buNone/>
              <a:defRPr sz="7467"/>
            </a:lvl7pPr>
            <a:lvl8pPr marL="11948053" indent="0">
              <a:buNone/>
              <a:defRPr sz="7467"/>
            </a:lvl8pPr>
            <a:lvl9pPr marL="13654918" indent="0">
              <a:buNone/>
              <a:defRPr sz="7467"/>
            </a:lvl9pPr>
          </a:lstStyle>
          <a:p>
            <a:r>
              <a:rPr lang="en-US"/>
              <a:t>Click icon to add picture</a:t>
            </a:r>
            <a:endParaRPr lang="en-US" dirty="0"/>
          </a:p>
        </p:txBody>
      </p:sp>
      <p:sp>
        <p:nvSpPr>
          <p:cNvPr id="4" name="Text Placeholder 3"/>
          <p:cNvSpPr>
            <a:spLocks noGrp="1"/>
          </p:cNvSpPr>
          <p:nvPr>
            <p:ph type="body" sz="half" idx="2"/>
          </p:nvPr>
        </p:nvSpPr>
        <p:spPr>
          <a:xfrm>
            <a:off x="3527112" y="7680960"/>
            <a:ext cx="16515395" cy="14229929"/>
          </a:xfrm>
        </p:spPr>
        <p:txBody>
          <a:bodyPr/>
          <a:lstStyle>
            <a:lvl1pPr marL="0" indent="0">
              <a:buNone/>
              <a:defRPr sz="5973"/>
            </a:lvl1pPr>
            <a:lvl2pPr marL="1706865" indent="0">
              <a:buNone/>
              <a:defRPr sz="5227"/>
            </a:lvl2pPr>
            <a:lvl3pPr marL="3413730" indent="0">
              <a:buNone/>
              <a:defRPr sz="4480"/>
            </a:lvl3pPr>
            <a:lvl4pPr marL="5120594" indent="0">
              <a:buNone/>
              <a:defRPr sz="3733"/>
            </a:lvl4pPr>
            <a:lvl5pPr marL="6827459" indent="0">
              <a:buNone/>
              <a:defRPr sz="3733"/>
            </a:lvl5pPr>
            <a:lvl6pPr marL="8534324" indent="0">
              <a:buNone/>
              <a:defRPr sz="3733"/>
            </a:lvl6pPr>
            <a:lvl7pPr marL="10241189" indent="0">
              <a:buNone/>
              <a:defRPr sz="3733"/>
            </a:lvl7pPr>
            <a:lvl8pPr marL="11948053" indent="0">
              <a:buNone/>
              <a:defRPr sz="3733"/>
            </a:lvl8pPr>
            <a:lvl9pPr marL="13654918" indent="0">
              <a:buNone/>
              <a:defRPr sz="373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3/29/2024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927616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20440" y="1363135"/>
            <a:ext cx="44165520" cy="494876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520440" y="6815667"/>
            <a:ext cx="44165520" cy="1624499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520440" y="23730375"/>
            <a:ext cx="11521440" cy="1363133"/>
          </a:xfrm>
          <a:prstGeom prst="rect">
            <a:avLst/>
          </a:prstGeom>
        </p:spPr>
        <p:txBody>
          <a:bodyPr vert="horz" lIns="91440" tIns="45720" rIns="91440" bIns="45720" rtlCol="0" anchor="ctr"/>
          <a:lstStyle>
            <a:lvl1pPr algn="l">
              <a:defRPr sz="4480">
                <a:solidFill>
                  <a:schemeClr val="tx1">
                    <a:tint val="75000"/>
                  </a:schemeClr>
                </a:solidFill>
              </a:defRPr>
            </a:lvl1pPr>
          </a:lstStyle>
          <a:p>
            <a:fld id="{C764DE79-268F-4C1A-8933-263129D2AF90}" type="datetimeFigureOut">
              <a:rPr lang="en-US" smtClean="0"/>
              <a:t>3/29/2024</a:t>
            </a:fld>
            <a:endParaRPr lang="en-US" dirty="0"/>
          </a:p>
        </p:txBody>
      </p:sp>
      <p:sp>
        <p:nvSpPr>
          <p:cNvPr id="5" name="Footer Placeholder 4"/>
          <p:cNvSpPr>
            <a:spLocks noGrp="1"/>
          </p:cNvSpPr>
          <p:nvPr>
            <p:ph type="ftr" sz="quarter" idx="3"/>
          </p:nvPr>
        </p:nvSpPr>
        <p:spPr>
          <a:xfrm>
            <a:off x="16962120" y="23730375"/>
            <a:ext cx="17282160" cy="1363133"/>
          </a:xfrm>
          <a:prstGeom prst="rect">
            <a:avLst/>
          </a:prstGeom>
        </p:spPr>
        <p:txBody>
          <a:bodyPr vert="horz" lIns="91440" tIns="45720" rIns="91440" bIns="45720" rtlCol="0" anchor="ctr"/>
          <a:lstStyle>
            <a:lvl1pPr algn="ctr">
              <a:defRPr sz="448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36164520" y="23730375"/>
            <a:ext cx="11521440" cy="1363133"/>
          </a:xfrm>
          <a:prstGeom prst="rect">
            <a:avLst/>
          </a:prstGeom>
        </p:spPr>
        <p:txBody>
          <a:bodyPr vert="horz" lIns="91440" tIns="45720" rIns="91440" bIns="45720" rtlCol="0" anchor="ctr"/>
          <a:lstStyle>
            <a:lvl1pPr algn="r">
              <a:defRPr sz="4480">
                <a:solidFill>
                  <a:schemeClr val="tx1">
                    <a:tint val="75000"/>
                  </a:schemeClr>
                </a:solidFill>
              </a:defRPr>
            </a:lvl1pPr>
          </a:lstStyle>
          <a:p>
            <a:fld id="{48F63A3B-78C7-47BE-AE5E-E10140E04643}" type="slidenum">
              <a:rPr lang="en-US" smtClean="0"/>
              <a:t>‹#›</a:t>
            </a:fld>
            <a:endParaRPr lang="en-US" dirty="0"/>
          </a:p>
        </p:txBody>
      </p:sp>
      <p:sp>
        <p:nvSpPr>
          <p:cNvPr id="7" name="Title Placeholder 1">
            <a:extLst>
              <a:ext uri="{FF2B5EF4-FFF2-40B4-BE49-F238E27FC236}">
                <a16:creationId xmlns:a16="http://schemas.microsoft.com/office/drawing/2014/main" id="{80D8D1C8-7A35-9CC1-932C-4503A7339B02}"/>
              </a:ext>
            </a:extLst>
          </p:cNvPr>
          <p:cNvSpPr txBox="1">
            <a:spLocks/>
          </p:cNvSpPr>
          <p:nvPr userDrawn="1"/>
        </p:nvSpPr>
        <p:spPr>
          <a:xfrm>
            <a:off x="457144" y="432320"/>
            <a:ext cx="40210366" cy="1564640"/>
          </a:xfrm>
          <a:prstGeom prst="rect">
            <a:avLst/>
          </a:prstGeom>
        </p:spPr>
        <p:txBody>
          <a:bodyPr vert="horz" lIns="71120" tIns="35560" rIns="71120" bIns="35560" rtlCol="0" anchor="ctr">
            <a:noAutofit/>
          </a:bodyPr>
          <a:lstStyle>
            <a:lvl1pPr algn="l" defTabSz="2194560" rtl="0" eaLnBrk="1" latinLnBrk="0" hangingPunct="1">
              <a:lnSpc>
                <a:spcPct val="90000"/>
              </a:lnSpc>
              <a:spcBef>
                <a:spcPct val="0"/>
              </a:spcBef>
              <a:buNone/>
              <a:defRPr sz="10560" kern="1200" baseline="0">
                <a:solidFill>
                  <a:schemeClr val="bg1"/>
                </a:solidFill>
                <a:latin typeface="Franklin Gothic Medium Cond" panose="020B0606030402020204" pitchFamily="34" charset="0"/>
                <a:ea typeface="+mj-ea"/>
                <a:cs typeface="+mj-cs"/>
              </a:defRPr>
            </a:lvl1pPr>
          </a:lstStyle>
          <a:p>
            <a:endParaRPr lang="en-US" sz="4667" kern="1200" baseline="0" dirty="0">
              <a:solidFill>
                <a:schemeClr val="bg1"/>
              </a:solidFill>
              <a:effectLst/>
              <a:latin typeface="Franklin Gothic Medium Cond" panose="020B0606030402020204" pitchFamily="34" charset="0"/>
              <a:ea typeface="+mj-ea"/>
              <a:cs typeface="+mj-cs"/>
            </a:endParaRPr>
          </a:p>
        </p:txBody>
      </p:sp>
      <p:sp>
        <p:nvSpPr>
          <p:cNvPr id="8" name="Title Placeholder 1">
            <a:extLst>
              <a:ext uri="{FF2B5EF4-FFF2-40B4-BE49-F238E27FC236}">
                <a16:creationId xmlns:a16="http://schemas.microsoft.com/office/drawing/2014/main" id="{20C675AF-F595-EF2A-C305-C829C591D92E}"/>
              </a:ext>
            </a:extLst>
          </p:cNvPr>
          <p:cNvSpPr txBox="1">
            <a:spLocks/>
          </p:cNvSpPr>
          <p:nvPr userDrawn="1"/>
        </p:nvSpPr>
        <p:spPr>
          <a:xfrm>
            <a:off x="524112" y="1810209"/>
            <a:ext cx="24180800" cy="1219389"/>
          </a:xfrm>
          <a:prstGeom prst="rect">
            <a:avLst/>
          </a:prstGeom>
          <a:ln>
            <a:noFill/>
          </a:ln>
        </p:spPr>
        <p:txBody>
          <a:bodyPr vert="horz" lIns="71120" tIns="35560" rIns="71120" bIns="35560" rtlCol="0" anchor="ctr">
            <a:normAutofit/>
          </a:bodyPr>
          <a:lstStyle>
            <a:lvl1pPr algn="l" defTabSz="2194560" rtl="0" eaLnBrk="1" latinLnBrk="0" hangingPunct="1">
              <a:lnSpc>
                <a:spcPct val="90000"/>
              </a:lnSpc>
              <a:spcBef>
                <a:spcPct val="0"/>
              </a:spcBef>
              <a:buNone/>
              <a:defRPr sz="10560" kern="1200">
                <a:solidFill>
                  <a:schemeClr val="tx1"/>
                </a:solidFill>
                <a:latin typeface="+mj-lt"/>
                <a:ea typeface="+mj-ea"/>
                <a:cs typeface="+mj-cs"/>
              </a:defRPr>
            </a:lvl1pPr>
          </a:lstStyle>
          <a:p>
            <a:endParaRPr lang="en-US" sz="2800" dirty="0">
              <a:solidFill>
                <a:schemeClr val="bg1"/>
              </a:solidFill>
              <a:latin typeface="Franklin Gothic Medium Cond" panose="020B0606030402020204" pitchFamily="34" charset="0"/>
            </a:endParaRPr>
          </a:p>
        </p:txBody>
      </p:sp>
    </p:spTree>
    <p:extLst>
      <p:ext uri="{BB962C8B-B14F-4D97-AF65-F5344CB8AC3E}">
        <p14:creationId xmlns:p14="http://schemas.microsoft.com/office/powerpoint/2010/main" val="3822138934"/>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 id="2147483703" r:id="rId12"/>
  </p:sldLayoutIdLst>
  <p:txStyles>
    <p:titleStyle>
      <a:lvl1pPr algn="l" defTabSz="3413730" rtl="0" eaLnBrk="1" latinLnBrk="0" hangingPunct="1">
        <a:lnSpc>
          <a:spcPct val="90000"/>
        </a:lnSpc>
        <a:spcBef>
          <a:spcPct val="0"/>
        </a:spcBef>
        <a:buNone/>
        <a:defRPr sz="16427" kern="1200">
          <a:solidFill>
            <a:schemeClr val="tx1"/>
          </a:solidFill>
          <a:latin typeface="+mj-lt"/>
          <a:ea typeface="+mj-ea"/>
          <a:cs typeface="+mj-cs"/>
        </a:defRPr>
      </a:lvl1pPr>
    </p:titleStyle>
    <p:bodyStyle>
      <a:lvl1pPr marL="853432" indent="-853432" algn="l" defTabSz="3413730" rtl="0" eaLnBrk="1" latinLnBrk="0" hangingPunct="1">
        <a:lnSpc>
          <a:spcPct val="90000"/>
        </a:lnSpc>
        <a:spcBef>
          <a:spcPts val="3733"/>
        </a:spcBef>
        <a:buFont typeface="Arial" panose="020B0604020202020204" pitchFamily="34" charset="0"/>
        <a:buChar char="•"/>
        <a:defRPr sz="10453" kern="1200">
          <a:solidFill>
            <a:schemeClr val="tx1"/>
          </a:solidFill>
          <a:latin typeface="+mn-lt"/>
          <a:ea typeface="+mn-ea"/>
          <a:cs typeface="+mn-cs"/>
        </a:defRPr>
      </a:lvl1pPr>
      <a:lvl2pPr marL="2560297" indent="-853432" algn="l" defTabSz="3413730" rtl="0" eaLnBrk="1" latinLnBrk="0" hangingPunct="1">
        <a:lnSpc>
          <a:spcPct val="90000"/>
        </a:lnSpc>
        <a:spcBef>
          <a:spcPts val="1867"/>
        </a:spcBef>
        <a:buFont typeface="Arial" panose="020B0604020202020204" pitchFamily="34" charset="0"/>
        <a:buChar char="•"/>
        <a:defRPr sz="8960" kern="1200">
          <a:solidFill>
            <a:schemeClr val="tx1"/>
          </a:solidFill>
          <a:latin typeface="+mn-lt"/>
          <a:ea typeface="+mn-ea"/>
          <a:cs typeface="+mn-cs"/>
        </a:defRPr>
      </a:lvl2pPr>
      <a:lvl3pPr marL="4267162" indent="-853432" algn="l" defTabSz="3413730" rtl="0" eaLnBrk="1" latinLnBrk="0" hangingPunct="1">
        <a:lnSpc>
          <a:spcPct val="90000"/>
        </a:lnSpc>
        <a:spcBef>
          <a:spcPts val="1867"/>
        </a:spcBef>
        <a:buFont typeface="Arial" panose="020B0604020202020204" pitchFamily="34" charset="0"/>
        <a:buChar char="•"/>
        <a:defRPr sz="7467" kern="1200">
          <a:solidFill>
            <a:schemeClr val="tx1"/>
          </a:solidFill>
          <a:latin typeface="+mn-lt"/>
          <a:ea typeface="+mn-ea"/>
          <a:cs typeface="+mn-cs"/>
        </a:defRPr>
      </a:lvl3pPr>
      <a:lvl4pPr marL="5974027" indent="-853432" algn="l" defTabSz="3413730" rtl="0" eaLnBrk="1" latinLnBrk="0" hangingPunct="1">
        <a:lnSpc>
          <a:spcPct val="90000"/>
        </a:lnSpc>
        <a:spcBef>
          <a:spcPts val="1867"/>
        </a:spcBef>
        <a:buFont typeface="Arial" panose="020B0604020202020204" pitchFamily="34" charset="0"/>
        <a:buChar char="•"/>
        <a:defRPr sz="6720" kern="1200">
          <a:solidFill>
            <a:schemeClr val="tx1"/>
          </a:solidFill>
          <a:latin typeface="+mn-lt"/>
          <a:ea typeface="+mn-ea"/>
          <a:cs typeface="+mn-cs"/>
        </a:defRPr>
      </a:lvl4pPr>
      <a:lvl5pPr marL="7680891" indent="-853432" algn="l" defTabSz="3413730" rtl="0" eaLnBrk="1" latinLnBrk="0" hangingPunct="1">
        <a:lnSpc>
          <a:spcPct val="90000"/>
        </a:lnSpc>
        <a:spcBef>
          <a:spcPts val="1867"/>
        </a:spcBef>
        <a:buFont typeface="Arial" panose="020B0604020202020204" pitchFamily="34" charset="0"/>
        <a:buChar char="•"/>
        <a:defRPr sz="6720" kern="1200">
          <a:solidFill>
            <a:schemeClr val="tx1"/>
          </a:solidFill>
          <a:latin typeface="+mn-lt"/>
          <a:ea typeface="+mn-ea"/>
          <a:cs typeface="+mn-cs"/>
        </a:defRPr>
      </a:lvl5pPr>
      <a:lvl6pPr marL="9387756" indent="-853432" algn="l" defTabSz="3413730" rtl="0" eaLnBrk="1" latinLnBrk="0" hangingPunct="1">
        <a:lnSpc>
          <a:spcPct val="90000"/>
        </a:lnSpc>
        <a:spcBef>
          <a:spcPts val="1867"/>
        </a:spcBef>
        <a:buFont typeface="Arial" panose="020B0604020202020204" pitchFamily="34" charset="0"/>
        <a:buChar char="•"/>
        <a:defRPr sz="6720" kern="1200">
          <a:solidFill>
            <a:schemeClr val="tx1"/>
          </a:solidFill>
          <a:latin typeface="+mn-lt"/>
          <a:ea typeface="+mn-ea"/>
          <a:cs typeface="+mn-cs"/>
        </a:defRPr>
      </a:lvl6pPr>
      <a:lvl7pPr marL="11094621" indent="-853432" algn="l" defTabSz="3413730" rtl="0" eaLnBrk="1" latinLnBrk="0" hangingPunct="1">
        <a:lnSpc>
          <a:spcPct val="90000"/>
        </a:lnSpc>
        <a:spcBef>
          <a:spcPts val="1867"/>
        </a:spcBef>
        <a:buFont typeface="Arial" panose="020B0604020202020204" pitchFamily="34" charset="0"/>
        <a:buChar char="•"/>
        <a:defRPr sz="6720" kern="1200">
          <a:solidFill>
            <a:schemeClr val="tx1"/>
          </a:solidFill>
          <a:latin typeface="+mn-lt"/>
          <a:ea typeface="+mn-ea"/>
          <a:cs typeface="+mn-cs"/>
        </a:defRPr>
      </a:lvl7pPr>
      <a:lvl8pPr marL="12801486" indent="-853432" algn="l" defTabSz="3413730" rtl="0" eaLnBrk="1" latinLnBrk="0" hangingPunct="1">
        <a:lnSpc>
          <a:spcPct val="90000"/>
        </a:lnSpc>
        <a:spcBef>
          <a:spcPts val="1867"/>
        </a:spcBef>
        <a:buFont typeface="Arial" panose="020B0604020202020204" pitchFamily="34" charset="0"/>
        <a:buChar char="•"/>
        <a:defRPr sz="6720" kern="1200">
          <a:solidFill>
            <a:schemeClr val="tx1"/>
          </a:solidFill>
          <a:latin typeface="+mn-lt"/>
          <a:ea typeface="+mn-ea"/>
          <a:cs typeface="+mn-cs"/>
        </a:defRPr>
      </a:lvl8pPr>
      <a:lvl9pPr marL="14508350" indent="-853432" algn="l" defTabSz="3413730" rtl="0" eaLnBrk="1" latinLnBrk="0" hangingPunct="1">
        <a:lnSpc>
          <a:spcPct val="90000"/>
        </a:lnSpc>
        <a:spcBef>
          <a:spcPts val="1867"/>
        </a:spcBef>
        <a:buFont typeface="Arial" panose="020B0604020202020204" pitchFamily="34" charset="0"/>
        <a:buChar char="•"/>
        <a:defRPr sz="6720" kern="1200">
          <a:solidFill>
            <a:schemeClr val="tx1"/>
          </a:solidFill>
          <a:latin typeface="+mn-lt"/>
          <a:ea typeface="+mn-ea"/>
          <a:cs typeface="+mn-cs"/>
        </a:defRPr>
      </a:lvl9pPr>
    </p:bodyStyle>
    <p:otherStyle>
      <a:defPPr>
        <a:defRPr lang="en-US"/>
      </a:defPPr>
      <a:lvl1pPr marL="0" algn="l" defTabSz="3413730" rtl="0" eaLnBrk="1" latinLnBrk="0" hangingPunct="1">
        <a:defRPr sz="6720" kern="1200">
          <a:solidFill>
            <a:schemeClr val="tx1"/>
          </a:solidFill>
          <a:latin typeface="+mn-lt"/>
          <a:ea typeface="+mn-ea"/>
          <a:cs typeface="+mn-cs"/>
        </a:defRPr>
      </a:lvl1pPr>
      <a:lvl2pPr marL="1706865" algn="l" defTabSz="3413730" rtl="0" eaLnBrk="1" latinLnBrk="0" hangingPunct="1">
        <a:defRPr sz="6720" kern="1200">
          <a:solidFill>
            <a:schemeClr val="tx1"/>
          </a:solidFill>
          <a:latin typeface="+mn-lt"/>
          <a:ea typeface="+mn-ea"/>
          <a:cs typeface="+mn-cs"/>
        </a:defRPr>
      </a:lvl2pPr>
      <a:lvl3pPr marL="3413730" algn="l" defTabSz="3413730" rtl="0" eaLnBrk="1" latinLnBrk="0" hangingPunct="1">
        <a:defRPr sz="6720" kern="1200">
          <a:solidFill>
            <a:schemeClr val="tx1"/>
          </a:solidFill>
          <a:latin typeface="+mn-lt"/>
          <a:ea typeface="+mn-ea"/>
          <a:cs typeface="+mn-cs"/>
        </a:defRPr>
      </a:lvl3pPr>
      <a:lvl4pPr marL="5120594" algn="l" defTabSz="3413730" rtl="0" eaLnBrk="1" latinLnBrk="0" hangingPunct="1">
        <a:defRPr sz="6720" kern="1200">
          <a:solidFill>
            <a:schemeClr val="tx1"/>
          </a:solidFill>
          <a:latin typeface="+mn-lt"/>
          <a:ea typeface="+mn-ea"/>
          <a:cs typeface="+mn-cs"/>
        </a:defRPr>
      </a:lvl4pPr>
      <a:lvl5pPr marL="6827459" algn="l" defTabSz="3413730" rtl="0" eaLnBrk="1" latinLnBrk="0" hangingPunct="1">
        <a:defRPr sz="6720" kern="1200">
          <a:solidFill>
            <a:schemeClr val="tx1"/>
          </a:solidFill>
          <a:latin typeface="+mn-lt"/>
          <a:ea typeface="+mn-ea"/>
          <a:cs typeface="+mn-cs"/>
        </a:defRPr>
      </a:lvl5pPr>
      <a:lvl6pPr marL="8534324" algn="l" defTabSz="3413730" rtl="0" eaLnBrk="1" latinLnBrk="0" hangingPunct="1">
        <a:defRPr sz="6720" kern="1200">
          <a:solidFill>
            <a:schemeClr val="tx1"/>
          </a:solidFill>
          <a:latin typeface="+mn-lt"/>
          <a:ea typeface="+mn-ea"/>
          <a:cs typeface="+mn-cs"/>
        </a:defRPr>
      </a:lvl6pPr>
      <a:lvl7pPr marL="10241189" algn="l" defTabSz="3413730" rtl="0" eaLnBrk="1" latinLnBrk="0" hangingPunct="1">
        <a:defRPr sz="6720" kern="1200">
          <a:solidFill>
            <a:schemeClr val="tx1"/>
          </a:solidFill>
          <a:latin typeface="+mn-lt"/>
          <a:ea typeface="+mn-ea"/>
          <a:cs typeface="+mn-cs"/>
        </a:defRPr>
      </a:lvl7pPr>
      <a:lvl8pPr marL="11948053" algn="l" defTabSz="3413730" rtl="0" eaLnBrk="1" latinLnBrk="0" hangingPunct="1">
        <a:defRPr sz="6720" kern="1200">
          <a:solidFill>
            <a:schemeClr val="tx1"/>
          </a:solidFill>
          <a:latin typeface="+mn-lt"/>
          <a:ea typeface="+mn-ea"/>
          <a:cs typeface="+mn-cs"/>
        </a:defRPr>
      </a:lvl8pPr>
      <a:lvl9pPr marL="13654918" algn="l" defTabSz="3413730" rtl="0" eaLnBrk="1" latinLnBrk="0" hangingPunct="1">
        <a:defRPr sz="67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liscarl@bgsu.edu" TargetMode="External"/><Relationship Id="rId2" Type="http://schemas.microsoft.com/office/2018/10/relationships/comments" Target="../comments/modernComment_104_DAA666AB.xml"/><Relationship Id="rId1" Type="http://schemas.openxmlformats.org/officeDocument/2006/relationships/slideLayout" Target="../slideLayouts/slideLayout12.xml"/><Relationship Id="rId6" Type="http://schemas.openxmlformats.org/officeDocument/2006/relationships/chart" Target="../charts/chart2.xml"/><Relationship Id="rId5" Type="http://schemas.openxmlformats.org/officeDocument/2006/relationships/chart" Target="../charts/chart1.xml"/><Relationship Id="rId4" Type="http://schemas.openxmlformats.org/officeDocument/2006/relationships/image" Target="../media/image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011F97C-8DCF-0CE6-A4D8-163B02ED02C4}"/>
              </a:ext>
            </a:extLst>
          </p:cNvPr>
          <p:cNvSpPr txBox="1"/>
          <p:nvPr/>
        </p:nvSpPr>
        <p:spPr>
          <a:xfrm>
            <a:off x="442934" y="396713"/>
            <a:ext cx="19024600" cy="2262158"/>
          </a:xfrm>
          <a:prstGeom prst="rect">
            <a:avLst/>
          </a:prstGeom>
          <a:noFill/>
        </p:spPr>
        <p:txBody>
          <a:bodyPr wrap="square" rtlCol="0">
            <a:spAutoFit/>
          </a:bodyPr>
          <a:lstStyle/>
          <a:p>
            <a:r>
              <a:rPr lang="en-US" sz="8500" b="1" dirty="0">
                <a:solidFill>
                  <a:schemeClr val="accent2"/>
                </a:solidFill>
                <a:latin typeface="Kepler Std" panose="0204060306070A060204" pitchFamily="18" charset="0"/>
              </a:rPr>
              <a:t>Title</a:t>
            </a:r>
          </a:p>
          <a:p>
            <a:r>
              <a:rPr lang="en-US" sz="5600" dirty="0">
                <a:solidFill>
                  <a:srgbClr val="542400"/>
                </a:solidFill>
                <a:latin typeface="Kepler Std" panose="0204060306070A060204" pitchFamily="18" charset="0"/>
              </a:rPr>
              <a:t>Name(s) (</a:t>
            </a:r>
            <a:r>
              <a:rPr lang="en-US" sz="5600" u="sng" dirty="0" err="1">
                <a:solidFill>
                  <a:schemeClr val="accent2"/>
                </a:solidFill>
                <a:latin typeface="Kepler Std" panose="0204060306070A060204" pitchFamily="18" charset="0"/>
              </a:rPr>
              <a:t>emai</a:t>
            </a:r>
            <a:r>
              <a:rPr lang="en-US" sz="5600" u="sng" dirty="0" err="1">
                <a:solidFill>
                  <a:schemeClr val="accent2"/>
                </a:solidFill>
                <a:latin typeface="Kepler Std" panose="0204060306070A060204" pitchFamily="18" charset="0"/>
                <a:hlinkClick r:id="rId3">
                  <a:extLst>
                    <a:ext uri="{A12FA001-AC4F-418D-AE19-62706E023703}">
                      <ahyp:hlinkClr xmlns:ahyp="http://schemas.microsoft.com/office/drawing/2018/hyperlinkcolor" val="tx"/>
                    </a:ext>
                  </a:extLst>
                </a:hlinkClick>
              </a:rPr>
              <a:t>l</a:t>
            </a:r>
            <a:r>
              <a:rPr lang="en-US" sz="5600" dirty="0" err="1">
                <a:solidFill>
                  <a:schemeClr val="accent2"/>
                </a:solidFill>
                <a:latin typeface="Kepler Std" panose="0204060306070A060204" pitchFamily="18" charset="0"/>
                <a:hlinkClick r:id="rId3">
                  <a:extLst>
                    <a:ext uri="{A12FA001-AC4F-418D-AE19-62706E023703}">
                      <ahyp:hlinkClr xmlns:ahyp="http://schemas.microsoft.com/office/drawing/2018/hyperlinkcolor" val="tx"/>
                    </a:ext>
                  </a:extLst>
                </a:hlinkClick>
              </a:rPr>
              <a:t>@bgsu.edu</a:t>
            </a:r>
            <a:r>
              <a:rPr lang="en-US" sz="5600" dirty="0">
                <a:solidFill>
                  <a:srgbClr val="542400"/>
                </a:solidFill>
                <a:latin typeface="Kepler Std" panose="0204060306070A060204" pitchFamily="18" charset="0"/>
              </a:rPr>
              <a:t>)</a:t>
            </a:r>
          </a:p>
        </p:txBody>
      </p:sp>
      <p:pic>
        <p:nvPicPr>
          <p:cNvPr id="4" name="Picture 3">
            <a:extLst>
              <a:ext uri="{FF2B5EF4-FFF2-40B4-BE49-F238E27FC236}">
                <a16:creationId xmlns:a16="http://schemas.microsoft.com/office/drawing/2014/main" id="{3407CBE2-0AD5-7791-6E8B-FFF39F41E93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220011" y="787069"/>
            <a:ext cx="6084509" cy="1481447"/>
          </a:xfrm>
          <a:prstGeom prst="rect">
            <a:avLst/>
          </a:prstGeom>
        </p:spPr>
      </p:pic>
      <p:sp>
        <p:nvSpPr>
          <p:cNvPr id="7" name="TextBox 6">
            <a:extLst>
              <a:ext uri="{FF2B5EF4-FFF2-40B4-BE49-F238E27FC236}">
                <a16:creationId xmlns:a16="http://schemas.microsoft.com/office/drawing/2014/main" id="{C0741C6B-2B1A-E7D1-F124-0FDFDAB80E1B}"/>
              </a:ext>
            </a:extLst>
          </p:cNvPr>
          <p:cNvSpPr txBox="1"/>
          <p:nvPr/>
        </p:nvSpPr>
        <p:spPr>
          <a:xfrm>
            <a:off x="13937559" y="8332148"/>
            <a:ext cx="7237589" cy="646331"/>
          </a:xfrm>
          <a:prstGeom prst="rect">
            <a:avLst/>
          </a:prstGeom>
          <a:noFill/>
        </p:spPr>
        <p:txBody>
          <a:bodyPr wrap="square" rtlCol="0">
            <a:spAutoFit/>
          </a:bodyPr>
          <a:lstStyle/>
          <a:p>
            <a:pPr algn="ctr"/>
            <a:r>
              <a:rPr lang="en-US" sz="3600" b="1" dirty="0">
                <a:solidFill>
                  <a:schemeClr val="accent3"/>
                </a:solidFill>
                <a:latin typeface="Kepler Std" panose="0204060306070A060204" pitchFamily="18" charset="0"/>
              </a:rPr>
              <a:t>Special Heading</a:t>
            </a:r>
            <a:endParaRPr lang="en-US" sz="3600" b="1" dirty="0">
              <a:solidFill>
                <a:schemeClr val="accent3"/>
              </a:solidFill>
            </a:endParaRPr>
          </a:p>
        </p:txBody>
      </p:sp>
      <p:grpSp>
        <p:nvGrpSpPr>
          <p:cNvPr id="34" name="Group 33">
            <a:extLst>
              <a:ext uri="{FF2B5EF4-FFF2-40B4-BE49-F238E27FC236}">
                <a16:creationId xmlns:a16="http://schemas.microsoft.com/office/drawing/2014/main" id="{04732BD5-C2B4-33BE-DB7E-23E46A22BD94}"/>
              </a:ext>
            </a:extLst>
          </p:cNvPr>
          <p:cNvGrpSpPr/>
          <p:nvPr/>
        </p:nvGrpSpPr>
        <p:grpSpPr>
          <a:xfrm>
            <a:off x="13097932" y="8669405"/>
            <a:ext cx="621913" cy="2349625"/>
            <a:chOff x="811483" y="3176649"/>
            <a:chExt cx="799602" cy="2090057"/>
          </a:xfrm>
        </p:grpSpPr>
        <p:cxnSp>
          <p:nvCxnSpPr>
            <p:cNvPr id="30" name="Straight Connector 29">
              <a:extLst>
                <a:ext uri="{FF2B5EF4-FFF2-40B4-BE49-F238E27FC236}">
                  <a16:creationId xmlns:a16="http://schemas.microsoft.com/office/drawing/2014/main" id="{062D06F7-3755-4B45-9E63-81C6C184EC16}"/>
                </a:ext>
              </a:extLst>
            </p:cNvPr>
            <p:cNvCxnSpPr/>
            <p:nvPr/>
          </p:nvCxnSpPr>
          <p:spPr>
            <a:xfrm>
              <a:off x="831273" y="3176649"/>
              <a:ext cx="0" cy="2090057"/>
            </a:xfrm>
            <a:prstGeom prst="line">
              <a:avLst/>
            </a:prstGeom>
            <a:ln w="38100">
              <a:solidFill>
                <a:srgbClr val="F5C163"/>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359138F0-1608-9406-5762-022835F95EAB}"/>
                </a:ext>
              </a:extLst>
            </p:cNvPr>
            <p:cNvCxnSpPr>
              <a:cxnSpLocks/>
            </p:cNvCxnSpPr>
            <p:nvPr/>
          </p:nvCxnSpPr>
          <p:spPr>
            <a:xfrm flipH="1">
              <a:off x="811483" y="5246911"/>
              <a:ext cx="797626" cy="0"/>
            </a:xfrm>
            <a:prstGeom prst="line">
              <a:avLst/>
            </a:prstGeom>
            <a:ln w="38100">
              <a:solidFill>
                <a:srgbClr val="F5C163"/>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920ED66A-EA12-1D5F-589C-3888B12DA686}"/>
                </a:ext>
              </a:extLst>
            </p:cNvPr>
            <p:cNvCxnSpPr>
              <a:cxnSpLocks/>
            </p:cNvCxnSpPr>
            <p:nvPr/>
          </p:nvCxnSpPr>
          <p:spPr>
            <a:xfrm flipH="1">
              <a:off x="813459" y="3176649"/>
              <a:ext cx="797626" cy="0"/>
            </a:xfrm>
            <a:prstGeom prst="line">
              <a:avLst/>
            </a:prstGeom>
            <a:ln w="38100">
              <a:solidFill>
                <a:srgbClr val="F5C163"/>
              </a:solidFill>
            </a:ln>
          </p:spPr>
          <p:style>
            <a:lnRef idx="1">
              <a:schemeClr val="accent1"/>
            </a:lnRef>
            <a:fillRef idx="0">
              <a:schemeClr val="accent1"/>
            </a:fillRef>
            <a:effectRef idx="0">
              <a:schemeClr val="accent1"/>
            </a:effectRef>
            <a:fontRef idx="minor">
              <a:schemeClr val="tx1"/>
            </a:fontRef>
          </p:style>
        </p:cxnSp>
      </p:grpSp>
      <p:grpSp>
        <p:nvGrpSpPr>
          <p:cNvPr id="35" name="Group 34">
            <a:extLst>
              <a:ext uri="{FF2B5EF4-FFF2-40B4-BE49-F238E27FC236}">
                <a16:creationId xmlns:a16="http://schemas.microsoft.com/office/drawing/2014/main" id="{9B331975-67B7-3D58-BAB0-2FE661E00DB2}"/>
              </a:ext>
            </a:extLst>
          </p:cNvPr>
          <p:cNvGrpSpPr/>
          <p:nvPr/>
        </p:nvGrpSpPr>
        <p:grpSpPr>
          <a:xfrm flipH="1">
            <a:off x="21469992" y="8669402"/>
            <a:ext cx="620361" cy="2349628"/>
            <a:chOff x="811483" y="3176649"/>
            <a:chExt cx="799602" cy="2090057"/>
          </a:xfrm>
        </p:grpSpPr>
        <p:cxnSp>
          <p:nvCxnSpPr>
            <p:cNvPr id="36" name="Straight Connector 35">
              <a:extLst>
                <a:ext uri="{FF2B5EF4-FFF2-40B4-BE49-F238E27FC236}">
                  <a16:creationId xmlns:a16="http://schemas.microsoft.com/office/drawing/2014/main" id="{F5D24BB8-6499-A286-E041-9319D12901CA}"/>
                </a:ext>
              </a:extLst>
            </p:cNvPr>
            <p:cNvCxnSpPr/>
            <p:nvPr/>
          </p:nvCxnSpPr>
          <p:spPr>
            <a:xfrm>
              <a:off x="831273" y="3176649"/>
              <a:ext cx="0" cy="2090057"/>
            </a:xfrm>
            <a:prstGeom prst="line">
              <a:avLst/>
            </a:prstGeom>
            <a:ln w="38100">
              <a:solidFill>
                <a:srgbClr val="F5C163"/>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1CDE7DC9-EEC9-D8F2-F533-689CA35FC1C5}"/>
                </a:ext>
              </a:extLst>
            </p:cNvPr>
            <p:cNvCxnSpPr>
              <a:cxnSpLocks/>
            </p:cNvCxnSpPr>
            <p:nvPr/>
          </p:nvCxnSpPr>
          <p:spPr>
            <a:xfrm flipH="1">
              <a:off x="811483" y="5246911"/>
              <a:ext cx="797626" cy="0"/>
            </a:xfrm>
            <a:prstGeom prst="line">
              <a:avLst/>
            </a:prstGeom>
            <a:ln w="38100">
              <a:solidFill>
                <a:srgbClr val="F5C163"/>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8B8D062C-BF39-4F7B-0044-D0A069C912BF}"/>
                </a:ext>
              </a:extLst>
            </p:cNvPr>
            <p:cNvCxnSpPr>
              <a:cxnSpLocks/>
            </p:cNvCxnSpPr>
            <p:nvPr/>
          </p:nvCxnSpPr>
          <p:spPr>
            <a:xfrm flipH="1">
              <a:off x="813459" y="3176649"/>
              <a:ext cx="797626" cy="0"/>
            </a:xfrm>
            <a:prstGeom prst="line">
              <a:avLst/>
            </a:prstGeom>
            <a:ln w="38100">
              <a:solidFill>
                <a:srgbClr val="F5C163"/>
              </a:solidFill>
            </a:ln>
          </p:spPr>
          <p:style>
            <a:lnRef idx="1">
              <a:schemeClr val="accent1"/>
            </a:lnRef>
            <a:fillRef idx="0">
              <a:schemeClr val="accent1"/>
            </a:fillRef>
            <a:effectRef idx="0">
              <a:schemeClr val="accent1"/>
            </a:effectRef>
            <a:fontRef idx="minor">
              <a:schemeClr val="tx1"/>
            </a:fontRef>
          </p:style>
        </p:cxnSp>
      </p:grpSp>
      <p:sp>
        <p:nvSpPr>
          <p:cNvPr id="39" name="TextBox 38">
            <a:extLst>
              <a:ext uri="{FF2B5EF4-FFF2-40B4-BE49-F238E27FC236}">
                <a16:creationId xmlns:a16="http://schemas.microsoft.com/office/drawing/2014/main" id="{0B4CDAD9-BE8C-5497-CFF3-1E91EB512D50}"/>
              </a:ext>
            </a:extLst>
          </p:cNvPr>
          <p:cNvSpPr txBox="1"/>
          <p:nvPr/>
        </p:nvSpPr>
        <p:spPr>
          <a:xfrm>
            <a:off x="13441554" y="9062499"/>
            <a:ext cx="8229600" cy="1569660"/>
          </a:xfrm>
          <a:prstGeom prst="rect">
            <a:avLst/>
          </a:prstGeom>
          <a:noFill/>
          <a:ln>
            <a:noFill/>
          </a:ln>
        </p:spPr>
        <p:txBody>
          <a:bodyPr wrap="square" rtlCol="0">
            <a:spAutoFit/>
          </a:bodyPr>
          <a:lstStyle/>
          <a:p>
            <a:pPr marL="266708" indent="-266708">
              <a:buFont typeface="Arial" panose="020B0604020202020204" pitchFamily="34" charset="0"/>
              <a:buChar char="•"/>
            </a:pPr>
            <a:r>
              <a:rPr lang="en-US" sz="2400" dirty="0">
                <a:latin typeface="Univers" panose="020B0503020202020204" pitchFamily="34" charset="0"/>
                <a:cs typeface="Arial" panose="020B0604020202020204" pitchFamily="34" charset="0"/>
              </a:rPr>
              <a:t>Text</a:t>
            </a:r>
          </a:p>
          <a:p>
            <a:pPr marL="266708" indent="-266708">
              <a:buFont typeface="Arial" panose="020B0604020202020204" pitchFamily="34" charset="0"/>
              <a:buChar char="•"/>
            </a:pPr>
            <a:r>
              <a:rPr lang="en-US" sz="2400" dirty="0">
                <a:latin typeface="Univers" panose="020B0503020202020204" pitchFamily="34" charset="0"/>
                <a:cs typeface="Arial" panose="020B0604020202020204" pitchFamily="34" charset="0"/>
              </a:rPr>
              <a:t>Text</a:t>
            </a:r>
          </a:p>
          <a:p>
            <a:pPr marL="622318" lvl="1" indent="-266708">
              <a:buFont typeface="Arial" panose="020B0604020202020204" pitchFamily="34" charset="0"/>
              <a:buChar char="•"/>
            </a:pPr>
            <a:r>
              <a:rPr lang="en-US" sz="2400" dirty="0">
                <a:latin typeface="Univers" panose="020B0503020202020204" pitchFamily="34" charset="0"/>
                <a:cs typeface="Arial" panose="020B0604020202020204" pitchFamily="34" charset="0"/>
              </a:rPr>
              <a:t>Sub Text</a:t>
            </a:r>
          </a:p>
          <a:p>
            <a:pPr marL="622318" lvl="1" indent="-266708">
              <a:buFont typeface="Arial" panose="020B0604020202020204" pitchFamily="34" charset="0"/>
              <a:buChar char="•"/>
            </a:pPr>
            <a:r>
              <a:rPr lang="en-US" sz="2400" dirty="0">
                <a:latin typeface="Univers" panose="020B0503020202020204" pitchFamily="34" charset="0"/>
                <a:cs typeface="Arial" panose="020B0604020202020204" pitchFamily="34" charset="0"/>
              </a:rPr>
              <a:t>Sub Text</a:t>
            </a:r>
          </a:p>
        </p:txBody>
      </p:sp>
      <p:graphicFrame>
        <p:nvGraphicFramePr>
          <p:cNvPr id="40" name="Chart 39">
            <a:extLst>
              <a:ext uri="{FF2B5EF4-FFF2-40B4-BE49-F238E27FC236}">
                <a16:creationId xmlns:a16="http://schemas.microsoft.com/office/drawing/2014/main" id="{4F3FC8FA-7118-9C04-016C-00C29C70D196}"/>
              </a:ext>
            </a:extLst>
          </p:cNvPr>
          <p:cNvGraphicFramePr>
            <a:graphicFrameLocks/>
          </p:cNvGraphicFramePr>
          <p:nvPr>
            <p:extLst>
              <p:ext uri="{D42A27DB-BD31-4B8C-83A1-F6EECF244321}">
                <p14:modId xmlns:p14="http://schemas.microsoft.com/office/powerpoint/2010/main" val="2098024134"/>
              </p:ext>
            </p:extLst>
          </p:nvPr>
        </p:nvGraphicFramePr>
        <p:xfrm>
          <a:off x="6074844" y="14417632"/>
          <a:ext cx="10972800" cy="5486400"/>
        </p:xfrm>
        <a:graphic>
          <a:graphicData uri="http://schemas.openxmlformats.org/drawingml/2006/chart">
            <c:chart xmlns:c="http://schemas.openxmlformats.org/drawingml/2006/chart" xmlns:r="http://schemas.openxmlformats.org/officeDocument/2006/relationships" r:id="rId5"/>
          </a:graphicData>
        </a:graphic>
      </p:graphicFrame>
      <p:sp>
        <p:nvSpPr>
          <p:cNvPr id="41" name="TextBox 40">
            <a:extLst>
              <a:ext uri="{FF2B5EF4-FFF2-40B4-BE49-F238E27FC236}">
                <a16:creationId xmlns:a16="http://schemas.microsoft.com/office/drawing/2014/main" id="{6A33FE27-02D7-26F0-801C-5F51FF32BD92}"/>
              </a:ext>
            </a:extLst>
          </p:cNvPr>
          <p:cNvSpPr txBox="1"/>
          <p:nvPr/>
        </p:nvSpPr>
        <p:spPr>
          <a:xfrm>
            <a:off x="849334" y="4378124"/>
            <a:ext cx="11430000" cy="1569660"/>
          </a:xfrm>
          <a:prstGeom prst="rect">
            <a:avLst/>
          </a:prstGeom>
          <a:noFill/>
        </p:spPr>
        <p:txBody>
          <a:bodyPr wrap="square" rtlCol="0">
            <a:spAutoFit/>
          </a:bodyPr>
          <a:lstStyle/>
          <a:p>
            <a:pPr marL="266708" indent="-266708">
              <a:buFont typeface="Arial" panose="020B0604020202020204" pitchFamily="34" charset="0"/>
              <a:buChar char="•"/>
            </a:pPr>
            <a:r>
              <a:rPr lang="en-US" sz="2400" dirty="0">
                <a:latin typeface="Univers" panose="020B0503020202020204" pitchFamily="34" charset="0"/>
                <a:cs typeface="Arial" panose="020B0604020202020204" pitchFamily="34" charset="0"/>
              </a:rPr>
              <a:t>Text</a:t>
            </a:r>
          </a:p>
          <a:p>
            <a:pPr marL="266708" indent="-266708">
              <a:buFont typeface="Arial" panose="020B0604020202020204" pitchFamily="34" charset="0"/>
              <a:buChar char="•"/>
            </a:pPr>
            <a:r>
              <a:rPr lang="en-US" sz="2400" dirty="0">
                <a:latin typeface="Univers" panose="020B0503020202020204" pitchFamily="34" charset="0"/>
                <a:cs typeface="Arial" panose="020B0604020202020204" pitchFamily="34" charset="0"/>
              </a:rPr>
              <a:t>Text</a:t>
            </a:r>
          </a:p>
          <a:p>
            <a:pPr marL="622318" lvl="1" indent="-266708">
              <a:buFont typeface="Arial" panose="020B0604020202020204" pitchFamily="34" charset="0"/>
              <a:buChar char="•"/>
            </a:pPr>
            <a:r>
              <a:rPr lang="en-US" sz="2400" dirty="0">
                <a:latin typeface="Univers" panose="020B0503020202020204" pitchFamily="34" charset="0"/>
                <a:cs typeface="Arial" panose="020B0604020202020204" pitchFamily="34" charset="0"/>
              </a:rPr>
              <a:t>Sub Text</a:t>
            </a:r>
          </a:p>
          <a:p>
            <a:pPr marL="622318" lvl="1" indent="-266708">
              <a:buFont typeface="Arial" panose="020B0604020202020204" pitchFamily="34" charset="0"/>
              <a:buChar char="•"/>
            </a:pPr>
            <a:r>
              <a:rPr lang="en-US" sz="2400" dirty="0">
                <a:latin typeface="Univers" panose="020B0503020202020204" pitchFamily="34" charset="0"/>
                <a:cs typeface="Arial" panose="020B0604020202020204" pitchFamily="34" charset="0"/>
              </a:rPr>
              <a:t>Sub Text</a:t>
            </a:r>
          </a:p>
        </p:txBody>
      </p:sp>
      <p:sp>
        <p:nvSpPr>
          <p:cNvPr id="42" name="TextBox 41">
            <a:extLst>
              <a:ext uri="{FF2B5EF4-FFF2-40B4-BE49-F238E27FC236}">
                <a16:creationId xmlns:a16="http://schemas.microsoft.com/office/drawing/2014/main" id="{B946A1AC-D63D-9E1E-FF14-64EB31089DC6}"/>
              </a:ext>
            </a:extLst>
          </p:cNvPr>
          <p:cNvSpPr txBox="1"/>
          <p:nvPr/>
        </p:nvSpPr>
        <p:spPr>
          <a:xfrm>
            <a:off x="6111378" y="20041322"/>
            <a:ext cx="4836160"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Source:</a:t>
            </a:r>
          </a:p>
        </p:txBody>
      </p:sp>
      <p:sp>
        <p:nvSpPr>
          <p:cNvPr id="43" name="TextBox 42">
            <a:extLst>
              <a:ext uri="{FF2B5EF4-FFF2-40B4-BE49-F238E27FC236}">
                <a16:creationId xmlns:a16="http://schemas.microsoft.com/office/drawing/2014/main" id="{2F895870-E663-0572-1C6C-7ED7E17D8435}"/>
              </a:ext>
            </a:extLst>
          </p:cNvPr>
          <p:cNvSpPr txBox="1"/>
          <p:nvPr/>
        </p:nvSpPr>
        <p:spPr>
          <a:xfrm>
            <a:off x="6074844" y="13955967"/>
            <a:ext cx="4836160" cy="461665"/>
          </a:xfrm>
          <a:prstGeom prst="rect">
            <a:avLst/>
          </a:prstGeom>
          <a:noFill/>
        </p:spPr>
        <p:txBody>
          <a:bodyPr wrap="square" rtlCol="0">
            <a:spAutoFit/>
          </a:bodyPr>
          <a:lstStyle/>
          <a:p>
            <a:r>
              <a:rPr lang="en-US" sz="2400" b="1" dirty="0">
                <a:latin typeface="Arial" panose="020B0604020202020204" pitchFamily="34" charset="0"/>
                <a:cs typeface="Arial" panose="020B0604020202020204" pitchFamily="34" charset="0"/>
              </a:rPr>
              <a:t>Figure Title</a:t>
            </a:r>
          </a:p>
        </p:txBody>
      </p:sp>
      <p:sp>
        <p:nvSpPr>
          <p:cNvPr id="46" name="Rectangle 45">
            <a:extLst>
              <a:ext uri="{FF2B5EF4-FFF2-40B4-BE49-F238E27FC236}">
                <a16:creationId xmlns:a16="http://schemas.microsoft.com/office/drawing/2014/main" id="{44267A99-69E5-F08A-3E5C-30F10C358FBA}"/>
              </a:ext>
            </a:extLst>
          </p:cNvPr>
          <p:cNvSpPr/>
          <p:nvPr/>
        </p:nvSpPr>
        <p:spPr>
          <a:xfrm>
            <a:off x="-1" y="24121327"/>
            <a:ext cx="51206399" cy="963999"/>
          </a:xfrm>
          <a:prstGeom prst="rect">
            <a:avLst/>
          </a:prstGeom>
          <a:solidFill>
            <a:srgbClr val="5424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47" name="TextBox 46">
            <a:extLst>
              <a:ext uri="{FF2B5EF4-FFF2-40B4-BE49-F238E27FC236}">
                <a16:creationId xmlns:a16="http://schemas.microsoft.com/office/drawing/2014/main" id="{DDB2C38C-A7F1-3337-9AC0-3C428FBC3A75}"/>
              </a:ext>
            </a:extLst>
          </p:cNvPr>
          <p:cNvSpPr txBox="1"/>
          <p:nvPr/>
        </p:nvSpPr>
        <p:spPr>
          <a:xfrm>
            <a:off x="1730828" y="24354466"/>
            <a:ext cx="47744743" cy="461665"/>
          </a:xfrm>
          <a:prstGeom prst="rect">
            <a:avLst/>
          </a:prstGeom>
          <a:noFill/>
        </p:spPr>
        <p:txBody>
          <a:bodyPr wrap="square" rtlCol="0">
            <a:spAutoFit/>
          </a:bodyPr>
          <a:lstStyle/>
          <a:p>
            <a:pPr algn="ctr"/>
            <a:r>
              <a:rPr lang="en-US" sz="2400" dirty="0">
                <a:solidFill>
                  <a:schemeClr val="bg1"/>
                </a:solidFill>
              </a:rPr>
              <a:t>This research was supported by the Center for Family and Demographic Research, Bowling Green State University, which received core funding from the Eunice Kennedy Shriver National Institute of Child Health and Human Development (P2CHD050959).</a:t>
            </a:r>
          </a:p>
        </p:txBody>
      </p:sp>
      <p:sp>
        <p:nvSpPr>
          <p:cNvPr id="50" name="TextBox 49">
            <a:extLst>
              <a:ext uri="{FF2B5EF4-FFF2-40B4-BE49-F238E27FC236}">
                <a16:creationId xmlns:a16="http://schemas.microsoft.com/office/drawing/2014/main" id="{E9982860-4B66-6CFA-62C1-6CB073996813}"/>
              </a:ext>
            </a:extLst>
          </p:cNvPr>
          <p:cNvSpPr txBox="1"/>
          <p:nvPr/>
        </p:nvSpPr>
        <p:spPr>
          <a:xfrm>
            <a:off x="13620953" y="4430064"/>
            <a:ext cx="11430000" cy="1569660"/>
          </a:xfrm>
          <a:prstGeom prst="rect">
            <a:avLst/>
          </a:prstGeom>
          <a:noFill/>
        </p:spPr>
        <p:txBody>
          <a:bodyPr wrap="square" rtlCol="0">
            <a:spAutoFit/>
          </a:bodyPr>
          <a:lstStyle/>
          <a:p>
            <a:pPr marL="266708" indent="-266708">
              <a:buFont typeface="Arial" panose="020B0604020202020204" pitchFamily="34" charset="0"/>
              <a:buChar char="•"/>
            </a:pPr>
            <a:r>
              <a:rPr lang="en-US" sz="2400" dirty="0">
                <a:latin typeface="Univers" panose="020B0503020202020204" pitchFamily="34" charset="0"/>
                <a:cs typeface="Arial" panose="020B0604020202020204" pitchFamily="34" charset="0"/>
              </a:rPr>
              <a:t>Text</a:t>
            </a:r>
          </a:p>
          <a:p>
            <a:pPr marL="266708" indent="-266708">
              <a:buFont typeface="Arial" panose="020B0604020202020204" pitchFamily="34" charset="0"/>
              <a:buChar char="•"/>
            </a:pPr>
            <a:r>
              <a:rPr lang="en-US" sz="2400" dirty="0">
                <a:latin typeface="Univers" panose="020B0503020202020204" pitchFamily="34" charset="0"/>
                <a:cs typeface="Arial" panose="020B0604020202020204" pitchFamily="34" charset="0"/>
              </a:rPr>
              <a:t>Text</a:t>
            </a:r>
          </a:p>
          <a:p>
            <a:pPr marL="622318" lvl="1" indent="-266708">
              <a:buFont typeface="Arial" panose="020B0604020202020204" pitchFamily="34" charset="0"/>
              <a:buChar char="•"/>
            </a:pPr>
            <a:r>
              <a:rPr lang="en-US" sz="2400" dirty="0">
                <a:latin typeface="Univers" panose="020B0503020202020204" pitchFamily="34" charset="0"/>
                <a:cs typeface="Arial" panose="020B0604020202020204" pitchFamily="34" charset="0"/>
              </a:rPr>
              <a:t>Sub Text</a:t>
            </a:r>
          </a:p>
          <a:p>
            <a:pPr marL="622318" lvl="1" indent="-266708">
              <a:buFont typeface="Arial" panose="020B0604020202020204" pitchFamily="34" charset="0"/>
              <a:buChar char="•"/>
            </a:pPr>
            <a:r>
              <a:rPr lang="en-US" sz="2400" dirty="0">
                <a:latin typeface="Univers" panose="020B0503020202020204" pitchFamily="34" charset="0"/>
                <a:cs typeface="Arial" panose="020B0604020202020204" pitchFamily="34" charset="0"/>
              </a:rPr>
              <a:t>Sub Text</a:t>
            </a:r>
          </a:p>
        </p:txBody>
      </p:sp>
      <p:graphicFrame>
        <p:nvGraphicFramePr>
          <p:cNvPr id="51" name="Chart 50">
            <a:extLst>
              <a:ext uri="{FF2B5EF4-FFF2-40B4-BE49-F238E27FC236}">
                <a16:creationId xmlns:a16="http://schemas.microsoft.com/office/drawing/2014/main" id="{792C0DD7-1628-DF0C-B989-0117B1C6641D}"/>
              </a:ext>
            </a:extLst>
          </p:cNvPr>
          <p:cNvGraphicFramePr/>
          <p:nvPr>
            <p:extLst>
              <p:ext uri="{D42A27DB-BD31-4B8C-83A1-F6EECF244321}">
                <p14:modId xmlns:p14="http://schemas.microsoft.com/office/powerpoint/2010/main" val="2018048057"/>
              </p:ext>
            </p:extLst>
          </p:nvPr>
        </p:nvGraphicFramePr>
        <p:xfrm>
          <a:off x="33101784" y="7756621"/>
          <a:ext cx="10972800" cy="5486400"/>
        </p:xfrm>
        <a:graphic>
          <a:graphicData uri="http://schemas.openxmlformats.org/drawingml/2006/chart">
            <c:chart xmlns:c="http://schemas.openxmlformats.org/drawingml/2006/chart" xmlns:r="http://schemas.openxmlformats.org/officeDocument/2006/relationships" r:id="rId6"/>
          </a:graphicData>
        </a:graphic>
      </p:graphicFrame>
      <p:sp>
        <p:nvSpPr>
          <p:cNvPr id="52" name="TextBox 51">
            <a:extLst>
              <a:ext uri="{FF2B5EF4-FFF2-40B4-BE49-F238E27FC236}">
                <a16:creationId xmlns:a16="http://schemas.microsoft.com/office/drawing/2014/main" id="{D5904A92-AD5A-CA4C-B228-465B691208B3}"/>
              </a:ext>
            </a:extLst>
          </p:cNvPr>
          <p:cNvSpPr txBox="1"/>
          <p:nvPr/>
        </p:nvSpPr>
        <p:spPr>
          <a:xfrm>
            <a:off x="442187" y="3250435"/>
            <a:ext cx="12344400" cy="646331"/>
          </a:xfrm>
          <a:prstGeom prst="rect">
            <a:avLst/>
          </a:prstGeom>
          <a:solidFill>
            <a:schemeClr val="accent2"/>
          </a:solidFill>
        </p:spPr>
        <p:txBody>
          <a:bodyPr wrap="square" rtlCol="0">
            <a:spAutoFit/>
          </a:bodyPr>
          <a:lstStyle/>
          <a:p>
            <a:pPr algn="ctr"/>
            <a:r>
              <a:rPr lang="en-US" sz="3600" b="1" dirty="0">
                <a:solidFill>
                  <a:schemeClr val="bg1"/>
                </a:solidFill>
                <a:latin typeface="Kepler Std" panose="0204060306070A060204" pitchFamily="18" charset="0"/>
              </a:rPr>
              <a:t>Heading - 1</a:t>
            </a:r>
            <a:endParaRPr lang="en-US" sz="3600" b="1" dirty="0">
              <a:solidFill>
                <a:schemeClr val="bg1"/>
              </a:solidFill>
            </a:endParaRPr>
          </a:p>
        </p:txBody>
      </p:sp>
      <p:cxnSp>
        <p:nvCxnSpPr>
          <p:cNvPr id="6" name="Straight Connector 5">
            <a:extLst>
              <a:ext uri="{FF2B5EF4-FFF2-40B4-BE49-F238E27FC236}">
                <a16:creationId xmlns:a16="http://schemas.microsoft.com/office/drawing/2014/main" id="{A581E239-D0C9-4503-8AA2-7639BACAD110}"/>
              </a:ext>
            </a:extLst>
          </p:cNvPr>
          <p:cNvCxnSpPr>
            <a:cxnSpLocks/>
          </p:cNvCxnSpPr>
          <p:nvPr/>
        </p:nvCxnSpPr>
        <p:spPr>
          <a:xfrm flipV="1">
            <a:off x="0" y="2862381"/>
            <a:ext cx="51206400" cy="0"/>
          </a:xfrm>
          <a:prstGeom prst="line">
            <a:avLst/>
          </a:prstGeom>
          <a:ln w="38100">
            <a:solidFill>
              <a:schemeClr val="accent5"/>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8DB74F2E-5681-8B28-9FCF-A7A10AA4973A}"/>
              </a:ext>
            </a:extLst>
          </p:cNvPr>
          <p:cNvSpPr txBox="1"/>
          <p:nvPr/>
        </p:nvSpPr>
        <p:spPr>
          <a:xfrm>
            <a:off x="13113325" y="3225892"/>
            <a:ext cx="12344400" cy="646331"/>
          </a:xfrm>
          <a:prstGeom prst="rect">
            <a:avLst/>
          </a:prstGeom>
          <a:solidFill>
            <a:schemeClr val="accent2"/>
          </a:solidFill>
        </p:spPr>
        <p:txBody>
          <a:bodyPr wrap="square" rtlCol="0">
            <a:spAutoFit/>
          </a:bodyPr>
          <a:lstStyle/>
          <a:p>
            <a:pPr algn="ctr"/>
            <a:r>
              <a:rPr lang="en-US" sz="3600" b="1" dirty="0">
                <a:solidFill>
                  <a:schemeClr val="bg1"/>
                </a:solidFill>
                <a:latin typeface="Kepler Std" panose="0204060306070A060204" pitchFamily="18" charset="0"/>
              </a:rPr>
              <a:t>Heading - 2</a:t>
            </a:r>
            <a:endParaRPr lang="en-US" sz="3600" b="1" dirty="0">
              <a:solidFill>
                <a:schemeClr val="bg1"/>
              </a:solidFill>
            </a:endParaRPr>
          </a:p>
        </p:txBody>
      </p:sp>
      <p:sp>
        <p:nvSpPr>
          <p:cNvPr id="8" name="TextBox 7">
            <a:extLst>
              <a:ext uri="{FF2B5EF4-FFF2-40B4-BE49-F238E27FC236}">
                <a16:creationId xmlns:a16="http://schemas.microsoft.com/office/drawing/2014/main" id="{165B43C3-7D89-E499-9F27-8C5429E8E3F8}"/>
              </a:ext>
            </a:extLst>
          </p:cNvPr>
          <p:cNvSpPr txBox="1"/>
          <p:nvPr/>
        </p:nvSpPr>
        <p:spPr>
          <a:xfrm>
            <a:off x="25784463" y="3225892"/>
            <a:ext cx="12344400" cy="646331"/>
          </a:xfrm>
          <a:prstGeom prst="rect">
            <a:avLst/>
          </a:prstGeom>
          <a:solidFill>
            <a:schemeClr val="accent2"/>
          </a:solidFill>
        </p:spPr>
        <p:txBody>
          <a:bodyPr wrap="square" rtlCol="0">
            <a:spAutoFit/>
          </a:bodyPr>
          <a:lstStyle/>
          <a:p>
            <a:pPr algn="ctr"/>
            <a:r>
              <a:rPr lang="en-US" sz="3600" b="1" dirty="0">
                <a:solidFill>
                  <a:schemeClr val="bg1"/>
                </a:solidFill>
                <a:latin typeface="Kepler Std" panose="0204060306070A060204" pitchFamily="18" charset="0"/>
              </a:rPr>
              <a:t>Heading - 3</a:t>
            </a:r>
            <a:endParaRPr lang="en-US" sz="3600" b="1" dirty="0">
              <a:solidFill>
                <a:schemeClr val="bg1"/>
              </a:solidFill>
            </a:endParaRPr>
          </a:p>
        </p:txBody>
      </p:sp>
      <p:sp>
        <p:nvSpPr>
          <p:cNvPr id="11" name="TextBox 10">
            <a:extLst>
              <a:ext uri="{FF2B5EF4-FFF2-40B4-BE49-F238E27FC236}">
                <a16:creationId xmlns:a16="http://schemas.microsoft.com/office/drawing/2014/main" id="{D21B604A-EA3F-E69F-F245-0ED162E9D00E}"/>
              </a:ext>
            </a:extLst>
          </p:cNvPr>
          <p:cNvSpPr txBox="1"/>
          <p:nvPr/>
        </p:nvSpPr>
        <p:spPr>
          <a:xfrm>
            <a:off x="38455601" y="3250435"/>
            <a:ext cx="12344400" cy="646331"/>
          </a:xfrm>
          <a:prstGeom prst="rect">
            <a:avLst/>
          </a:prstGeom>
          <a:solidFill>
            <a:schemeClr val="accent2"/>
          </a:solidFill>
        </p:spPr>
        <p:txBody>
          <a:bodyPr wrap="square" rtlCol="0">
            <a:spAutoFit/>
          </a:bodyPr>
          <a:lstStyle/>
          <a:p>
            <a:pPr algn="ctr"/>
            <a:r>
              <a:rPr lang="en-US" sz="3600" b="1" dirty="0">
                <a:solidFill>
                  <a:schemeClr val="bg1"/>
                </a:solidFill>
                <a:latin typeface="Kepler Std" panose="0204060306070A060204" pitchFamily="18" charset="0"/>
              </a:rPr>
              <a:t>Heading - 4</a:t>
            </a:r>
            <a:endParaRPr lang="en-US" sz="3600" b="1" dirty="0">
              <a:solidFill>
                <a:schemeClr val="bg1"/>
              </a:solidFill>
            </a:endParaRPr>
          </a:p>
        </p:txBody>
      </p:sp>
      <p:sp>
        <p:nvSpPr>
          <p:cNvPr id="9" name="TextBox 8">
            <a:extLst>
              <a:ext uri="{FF2B5EF4-FFF2-40B4-BE49-F238E27FC236}">
                <a16:creationId xmlns:a16="http://schemas.microsoft.com/office/drawing/2014/main" id="{80732496-B3D1-FAFE-AFC6-9850C0957961}"/>
              </a:ext>
            </a:extLst>
          </p:cNvPr>
          <p:cNvSpPr txBox="1"/>
          <p:nvPr/>
        </p:nvSpPr>
        <p:spPr>
          <a:xfrm>
            <a:off x="33101784" y="13122522"/>
            <a:ext cx="4836160"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Source:</a:t>
            </a:r>
          </a:p>
        </p:txBody>
      </p:sp>
      <p:sp>
        <p:nvSpPr>
          <p:cNvPr id="10" name="TextBox 9">
            <a:extLst>
              <a:ext uri="{FF2B5EF4-FFF2-40B4-BE49-F238E27FC236}">
                <a16:creationId xmlns:a16="http://schemas.microsoft.com/office/drawing/2014/main" id="{C04AA85F-8354-8DF6-76F8-EC524313A479}"/>
              </a:ext>
            </a:extLst>
          </p:cNvPr>
          <p:cNvSpPr txBox="1"/>
          <p:nvPr/>
        </p:nvSpPr>
        <p:spPr>
          <a:xfrm>
            <a:off x="33101784" y="7221704"/>
            <a:ext cx="4836160" cy="461665"/>
          </a:xfrm>
          <a:prstGeom prst="rect">
            <a:avLst/>
          </a:prstGeom>
          <a:noFill/>
        </p:spPr>
        <p:txBody>
          <a:bodyPr wrap="square" rtlCol="0">
            <a:spAutoFit/>
          </a:bodyPr>
          <a:lstStyle/>
          <a:p>
            <a:r>
              <a:rPr lang="en-US" sz="2400" b="1" dirty="0">
                <a:latin typeface="Arial" panose="020B0604020202020204" pitchFamily="34" charset="0"/>
                <a:cs typeface="Arial" panose="020B0604020202020204" pitchFamily="34" charset="0"/>
              </a:rPr>
              <a:t>Figure Title</a:t>
            </a:r>
          </a:p>
        </p:txBody>
      </p:sp>
    </p:spTree>
    <p:extLst>
      <p:ext uri="{BB962C8B-B14F-4D97-AF65-F5344CB8AC3E}">
        <p14:creationId xmlns:p14="http://schemas.microsoft.com/office/powerpoint/2010/main" val="3668338347"/>
      </p:ext>
    </p:extLst>
  </p:cSld>
  <p:clrMapOvr>
    <a:masterClrMapping/>
  </p:clrMapOvr>
  <p:extLst>
    <p:ext uri="{6950BFC3-D8DA-4A85-94F7-54DA5524770B}">
      <p188:commentRel xmlns:p188="http://schemas.microsoft.com/office/powerpoint/2018/8/main" r:id="rId2"/>
    </p:ext>
  </p:extLst>
</p:sld>
</file>

<file path=ppt/theme/theme1.xml><?xml version="1.0" encoding="utf-8"?>
<a:theme xmlns:a="http://schemas.openxmlformats.org/drawingml/2006/main" name="Office Theme">
  <a:themeElements>
    <a:clrScheme name="NCFMR-2023">
      <a:dk1>
        <a:sysClr val="windowText" lastClr="000000"/>
      </a:dk1>
      <a:lt1>
        <a:sysClr val="window" lastClr="FFFFFF"/>
      </a:lt1>
      <a:dk2>
        <a:srgbClr val="000000"/>
      </a:dk2>
      <a:lt2>
        <a:srgbClr val="FFFFFF"/>
      </a:lt2>
      <a:accent1>
        <a:srgbClr val="1C626D"/>
      </a:accent1>
      <a:accent2>
        <a:srgbClr val="FD5000"/>
      </a:accent2>
      <a:accent3>
        <a:srgbClr val="4F2C1D"/>
      </a:accent3>
      <a:accent4>
        <a:srgbClr val="B0B0B0"/>
      </a:accent4>
      <a:accent5>
        <a:srgbClr val="F5C163"/>
      </a:accent5>
      <a:accent6>
        <a:srgbClr val="80BAAC"/>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1B647E356F5A740B8BD8DBBEDF48FF4" ma:contentTypeVersion="8" ma:contentTypeDescription="Create a new document." ma:contentTypeScope="" ma:versionID="8087ca01ef3cc4ddcbbee138ec877927">
  <xsd:schema xmlns:xsd="http://www.w3.org/2001/XMLSchema" xmlns:xs="http://www.w3.org/2001/XMLSchema" xmlns:p="http://schemas.microsoft.com/office/2006/metadata/properties" xmlns:ns2="4df47b20-50bc-4a5a-97b7-8c767d7c5c4a" xmlns:ns3="40ffcd73-73af-4e5f-881a-633fdc50e5dc" targetNamespace="http://schemas.microsoft.com/office/2006/metadata/properties" ma:root="true" ma:fieldsID="985d34b4fbf242fdfee4bb13b152c597" ns2:_="" ns3:_="">
    <xsd:import namespace="4df47b20-50bc-4a5a-97b7-8c767d7c5c4a"/>
    <xsd:import namespace="40ffcd73-73af-4e5f-881a-633fdc50e5dc"/>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df47b20-50bc-4a5a-97b7-8c767d7c5c4a"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ffcd73-73af-4e5f-881a-633fdc50e5dc"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Location" ma:index="14" nillable="true" ma:displayName="MediaServiceLocation" ma:descrip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B4A0DAA-EECD-43C1-A648-F93F07A2340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df47b20-50bc-4a5a-97b7-8c767d7c5c4a"/>
    <ds:schemaRef ds:uri="40ffcd73-73af-4e5f-881a-633fdc50e5d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150F462-2EC3-4DBD-9836-66BB8E43EB97}">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4C77D7D5-D176-4916-A446-43638CBCD16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2954</TotalTime>
  <Words>94</Words>
  <Application>Microsoft Office PowerPoint</Application>
  <PresentationFormat>Custom</PresentationFormat>
  <Paragraphs>25</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Franklin Gothic Medium Cond</vt:lpstr>
      <vt:lpstr>Kepler Std</vt:lpstr>
      <vt:lpstr>Univers</vt:lpstr>
      <vt:lpstr>Office Theme</vt:lpstr>
      <vt:lpstr>PowerPoint Presentation</vt:lpstr>
    </vt:vector>
  </TitlesOfParts>
  <Company>Bowling Green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Krista Kay Payne</dc:creator>
  <cp:lastModifiedBy>Krista Kay Westrick-Payne</cp:lastModifiedBy>
  <cp:revision>62</cp:revision>
  <dcterms:created xsi:type="dcterms:W3CDTF">2016-03-21T23:54:55Z</dcterms:created>
  <dcterms:modified xsi:type="dcterms:W3CDTF">2024-03-29T12:32:42Z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0x01010051B647E356F5A740B8BD8DBBEDF48FF4</vt:lpwstr>
  </property>
</Properties>
</file>